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61" r:id="rId2"/>
    <p:sldId id="340" r:id="rId3"/>
    <p:sldId id="418" r:id="rId4"/>
    <p:sldId id="353" r:id="rId5"/>
    <p:sldId id="366" r:id="rId6"/>
    <p:sldId id="367" r:id="rId7"/>
    <p:sldId id="359" r:id="rId8"/>
    <p:sldId id="364" r:id="rId9"/>
    <p:sldId id="365" r:id="rId10"/>
    <p:sldId id="382" r:id="rId11"/>
    <p:sldId id="372" r:id="rId12"/>
    <p:sldId id="422" r:id="rId13"/>
    <p:sldId id="383" r:id="rId14"/>
    <p:sldId id="423" r:id="rId15"/>
    <p:sldId id="425" r:id="rId16"/>
    <p:sldId id="426" r:id="rId17"/>
    <p:sldId id="411" r:id="rId18"/>
    <p:sldId id="370" r:id="rId19"/>
    <p:sldId id="381" r:id="rId20"/>
    <p:sldId id="436" r:id="rId21"/>
    <p:sldId id="419" r:id="rId22"/>
    <p:sldId id="414" r:id="rId23"/>
    <p:sldId id="415" r:id="rId24"/>
    <p:sldId id="416" r:id="rId25"/>
    <p:sldId id="384" r:id="rId26"/>
    <p:sldId id="380" r:id="rId27"/>
    <p:sldId id="432" r:id="rId28"/>
    <p:sldId id="428" r:id="rId29"/>
    <p:sldId id="429" r:id="rId30"/>
    <p:sldId id="430" r:id="rId31"/>
    <p:sldId id="431" r:id="rId32"/>
    <p:sldId id="386" r:id="rId33"/>
    <p:sldId id="433" r:id="rId34"/>
    <p:sldId id="412" r:id="rId35"/>
    <p:sldId id="371" r:id="rId36"/>
    <p:sldId id="356" r:id="rId37"/>
    <p:sldId id="375" r:id="rId38"/>
    <p:sldId id="376" r:id="rId39"/>
    <p:sldId id="362" r:id="rId40"/>
    <p:sldId id="361" r:id="rId41"/>
    <p:sldId id="363" r:id="rId42"/>
    <p:sldId id="377" r:id="rId43"/>
    <p:sldId id="408" r:id="rId44"/>
    <p:sldId id="409" r:id="rId45"/>
    <p:sldId id="410" r:id="rId46"/>
    <p:sldId id="378" r:id="rId47"/>
    <p:sldId id="379" r:id="rId48"/>
    <p:sldId id="434" r:id="rId49"/>
    <p:sldId id="435" r:id="rId50"/>
    <p:sldId id="413" r:id="rId51"/>
    <p:sldId id="374" r:id="rId52"/>
    <p:sldId id="373" r:id="rId53"/>
    <p:sldId id="396" r:id="rId54"/>
    <p:sldId id="403" r:id="rId55"/>
    <p:sldId id="404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7" r:id="rId64"/>
    <p:sldId id="398" r:id="rId65"/>
    <p:sldId id="399" r:id="rId66"/>
    <p:sldId id="400" r:id="rId67"/>
    <p:sldId id="401" r:id="rId68"/>
    <p:sldId id="402" r:id="rId69"/>
    <p:sldId id="405" r:id="rId70"/>
    <p:sldId id="406" r:id="rId71"/>
    <p:sldId id="407" r:id="rId7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000000"/>
    <a:srgbClr val="1D8DB0"/>
    <a:srgbClr val="2F4D5D"/>
    <a:srgbClr val="005E77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60146" autoAdjust="0"/>
  </p:normalViewPr>
  <p:slideViewPr>
    <p:cSldViewPr snapToGrid="0" snapToObjects="1">
      <p:cViewPr varScale="1">
        <p:scale>
          <a:sx n="41" d="100"/>
          <a:sy n="41" d="100"/>
        </p:scale>
        <p:origin x="1456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6367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2737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3552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865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επίπεδα 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5060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συνελικτικό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νευρωνικό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δίκτυο,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1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05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270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IMF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&lt;45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Particle distribution functions that are not at thermal equilibrium and depart from </a:t>
                </a:r>
                <a:r>
                  <a:rPr lang="en-US" dirty="0" err="1" smtClean="0"/>
                  <a:t>Maxwellians</a:t>
                </a:r>
                <a:r>
                  <a:rPr lang="en-US" dirty="0" smtClean="0"/>
                  <a:t> are frequently observed in space and astrophysical </a:t>
                </a:r>
                <a:r>
                  <a:rPr lang="en-US" dirty="0" err="1" smtClean="0"/>
                  <a:t>collisionless</a:t>
                </a:r>
                <a:r>
                  <a:rPr lang="en-US" dirty="0" smtClean="0"/>
                  <a:t> plasmas.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0" i="0" smtClean="0">
                    <a:latin typeface="Cambria Math" panose="02040503050406030204" pitchFamily="18" charset="0"/>
                  </a:rPr>
                  <a:t>max⁡(𝑆𝐷(</a:t>
                </a:r>
                <a:r>
                  <a:rPr lang="el-GR" i="0">
                    <a:latin typeface="Cambria Math" panose="02040503050406030204" pitchFamily="18" charset="0"/>
                  </a:rPr>
                  <a:t>Θ_</a:t>
                </a:r>
                <a:r>
                  <a:rPr lang="en-US" i="0">
                    <a:latin typeface="Cambria Math" panose="02040503050406030204" pitchFamily="18" charset="0"/>
                  </a:rPr>
                  <a:t>IMF ))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&lt;45</a:t>
                </a:r>
                <a:endParaRPr lang="en-US" dirty="0" smtClean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515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protons are propagated using the Vlasov equation, </a:t>
            </a:r>
          </a:p>
          <a:p>
            <a:r>
              <a:rPr lang="en-US" dirty="0" smtClean="0"/>
              <a:t>and the velocity space is coupled to real space, where electromagnetic fields are</a:t>
            </a:r>
          </a:p>
          <a:p>
            <a:r>
              <a:rPr lang="en-US" dirty="0" smtClean="0"/>
              <a:t>solved using Maxwell’s equations and complemented by the Ohm’s law including the Hall term.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227</a:t>
            </a:r>
            <a:r>
              <a:rPr lang="en-US" baseline="0" dirty="0" smtClean="0"/>
              <a:t> km resolution and 30 km/s in velocity</a:t>
            </a:r>
            <a:endParaRPr lang="el-GR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5 R_E magnetosheath, 10 R_E whole thing</a:t>
            </a:r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320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white dots indicate the locations of the</a:t>
            </a:r>
          </a:p>
          <a:p>
            <a:r>
              <a:rPr lang="en-US" dirty="0" smtClean="0"/>
              <a:t>largest velocity within the jet. Figure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569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difference = Solar Wind Conditions</a:t>
            </a:r>
          </a:p>
          <a:p>
            <a:endParaRPr lang="en-US" dirty="0" smtClean="0"/>
          </a:p>
          <a:p>
            <a:r>
              <a:rPr lang="en-US" dirty="0" smtClean="0"/>
              <a:t>Constant</a:t>
            </a:r>
            <a:r>
              <a:rPr lang="en-US" baseline="0" dirty="0" smtClean="0"/>
              <a:t> in time conditions in Vlasiator, not happening in real life.</a:t>
            </a:r>
          </a:p>
          <a:p>
            <a:r>
              <a:rPr lang="en-US" baseline="0" dirty="0" smtClean="0"/>
              <a:t>Also extremely hot temperature (because Vlasiator initialized like that their simulation)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282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Lifetime ~ 10 seconds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0853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8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6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1637146"/>
            <a:ext cx="11041200" cy="4464000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3131128" y="6452902"/>
            <a:ext cx="5633696" cy="33543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Magnetosheath Jets: Simulations, Data Analysis &amp; Machine Learning</a:t>
            </a:r>
            <a:b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nl-NL" sz="1200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677" y="639550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CA71291-1C34-4771-A37E-677F2182E258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atum 3"/>
          <p:cNvSpPr txBox="1">
            <a:spLocks/>
          </p:cNvSpPr>
          <p:nvPr userDrawn="1"/>
        </p:nvSpPr>
        <p:spPr>
          <a:xfrm>
            <a:off x="9634888" y="6210000"/>
            <a:ext cx="2557112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 smtClean="0"/>
              <a:t>SpaceCoffee 52, Athens,</a:t>
            </a:r>
            <a:r>
              <a:rPr lang="nl-NL" sz="1200" baseline="0" dirty="0" smtClean="0"/>
              <a:t> 29/01/2020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t>22/09/2021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1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emf"/><Relationship Id="rId4" Type="http://schemas.openxmlformats.org/officeDocument/2006/relationships/image" Target="../media/image4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9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61.PNG"/><Relationship Id="rId7" Type="http://schemas.openxmlformats.org/officeDocument/2006/relationships/image" Target="../media/image30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3.png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6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gif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58.gi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Magnetosheath Jets: Simulations, Data Analysis &amp; Machine Learning</a:t>
            </a: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 smtClean="0"/>
              <a:t>Savvas Raptis</a:t>
            </a: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en-US" sz="1800" dirty="0" smtClean="0"/>
              <a:t>Space and Plasma Physics, School of Electrical Engineering and Computer Science, KTH Royal Institute of Technology, Sweden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u="sng" dirty="0" smtClean="0"/>
              <a:t>Collaboration with</a:t>
            </a:r>
            <a:r>
              <a:rPr lang="en-US" sz="1800" dirty="0" smtClean="0"/>
              <a:t>: Tomas Karlsson, </a:t>
            </a:r>
            <a:r>
              <a:rPr lang="en-US" sz="1800" dirty="0" err="1" smtClean="0"/>
              <a:t>Minna</a:t>
            </a:r>
            <a:r>
              <a:rPr lang="en-US" sz="1800" dirty="0" smtClean="0"/>
              <a:t> </a:t>
            </a:r>
            <a:r>
              <a:rPr lang="en-US" sz="1800" dirty="0" err="1" smtClean="0"/>
              <a:t>Palmroth</a:t>
            </a:r>
            <a:r>
              <a:rPr lang="en-US" sz="1800" dirty="0" smtClean="0"/>
              <a:t>,  Ferdinand </a:t>
            </a:r>
            <a:r>
              <a:rPr lang="en-US" sz="1800" dirty="0" err="1" smtClean="0"/>
              <a:t>Plaschke</a:t>
            </a:r>
            <a:r>
              <a:rPr lang="en-US" sz="1800" dirty="0" smtClean="0"/>
              <a:t>, </a:t>
            </a:r>
            <a:r>
              <a:rPr lang="en-US" sz="1800" dirty="0" err="1" smtClean="0"/>
              <a:t>Sigiava</a:t>
            </a:r>
            <a:r>
              <a:rPr lang="en-US" sz="1800" dirty="0" smtClean="0"/>
              <a:t> </a:t>
            </a:r>
            <a:r>
              <a:rPr lang="en-US" sz="1800" dirty="0" err="1" smtClean="0"/>
              <a:t>Aminalragia-Giamini</a:t>
            </a:r>
            <a:r>
              <a:rPr lang="en-US" sz="1800" dirty="0" smtClean="0"/>
              <a:t>, Anita </a:t>
            </a:r>
            <a:r>
              <a:rPr lang="en-US" sz="1800" dirty="0" err="1"/>
              <a:t>K</a:t>
            </a:r>
            <a:r>
              <a:rPr lang="en-US" sz="1800" dirty="0" err="1" smtClean="0"/>
              <a:t>ullen</a:t>
            </a:r>
            <a:r>
              <a:rPr lang="en-US" sz="1800" dirty="0" smtClean="0"/>
              <a:t>, Per-</a:t>
            </a:r>
            <a:r>
              <a:rPr lang="en-US" sz="1800" dirty="0" err="1" smtClean="0"/>
              <a:t>arne</a:t>
            </a:r>
            <a:r>
              <a:rPr lang="en-US" sz="1800" dirty="0" smtClean="0"/>
              <a:t> </a:t>
            </a:r>
            <a:r>
              <a:rPr lang="en-US" sz="1800" dirty="0" err="1" smtClean="0"/>
              <a:t>Lindqvist</a:t>
            </a:r>
            <a:r>
              <a:rPr lang="en-US" sz="1800" dirty="0" smtClean="0"/>
              <a:t> et al. 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l-GR" sz="2200" dirty="0" smtClean="0"/>
              <a:t/>
            </a:r>
            <a:br>
              <a:rPr lang="el-GR" sz="2200" dirty="0" smtClean="0"/>
            </a:br>
            <a:r>
              <a:rPr lang="en-US" sz="1700" dirty="0" smtClean="0"/>
              <a:t>Athens, 29/01/2020</a:t>
            </a:r>
            <a:r>
              <a:rPr lang="el-GR" sz="1700" dirty="0" smtClean="0"/>
              <a:t/>
            </a:r>
            <a:br>
              <a:rPr lang="el-GR" sz="1700" dirty="0" smtClean="0"/>
            </a:b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Magnetosheath Jets – Full Dataset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45" y="949960"/>
            <a:ext cx="5163910" cy="51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776"/>
            <a:ext cx="5825575" cy="49565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Results – Case Comparison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75" y="1022683"/>
            <a:ext cx="6294436" cy="49568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81600" y="3501118"/>
            <a:ext cx="1117600" cy="0"/>
          </a:xfrm>
          <a:prstGeom prst="straightConnector1">
            <a:avLst/>
          </a:prstGeom>
          <a:ln w="12700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7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Results – Case Comparison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994" y="949960"/>
            <a:ext cx="4255211" cy="5106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7961" y="1404247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7961" y="2191178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7961" y="4486060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4379" y="2912198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4379" y="369912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4379" y="5280008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7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Difference between MMS &amp; Vlasiator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50" y="1432832"/>
            <a:ext cx="7956900" cy="43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Results – Some Statistical Properties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00" y="1219382"/>
            <a:ext cx="5832000" cy="4255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5" y="1320982"/>
            <a:ext cx="5832000" cy="4465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243" y="5471533"/>
            <a:ext cx="5124713" cy="3429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57120" y="1219382"/>
            <a:ext cx="3657600" cy="15034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8271000" y="2593709"/>
            <a:ext cx="3657600" cy="15034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8271000" y="4097207"/>
            <a:ext cx="3657600" cy="13779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54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Results – Some Statistical Properties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00" y="1219382"/>
            <a:ext cx="5832000" cy="4255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5" y="1320982"/>
            <a:ext cx="5832000" cy="4465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243" y="5471533"/>
            <a:ext cx="5124713" cy="3429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77951" y="2692399"/>
            <a:ext cx="3657600" cy="1406625"/>
          </a:xfrm>
          <a:prstGeom prst="rect">
            <a:avLst/>
          </a:prstGeom>
          <a:noFill/>
          <a:ln w="3810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177951" y="4102660"/>
            <a:ext cx="3657600" cy="1377963"/>
          </a:xfrm>
          <a:prstGeom prst="rect">
            <a:avLst/>
          </a:prstGeom>
          <a:noFill/>
          <a:ln w="3810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970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25" y="729078"/>
            <a:ext cx="5478949" cy="54789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Only Vlasiator Statistics</a:t>
            </a:r>
            <a:r>
              <a:rPr lang="el-GR" dirty="0" smtClean="0"/>
              <a:t> – </a:t>
            </a:r>
            <a:r>
              <a:rPr lang="sv-SE" dirty="0" err="1" smtClean="0"/>
              <a:t>Superposed</a:t>
            </a:r>
            <a:r>
              <a:rPr lang="sv-SE" dirty="0" smtClean="0"/>
              <a:t> </a:t>
            </a:r>
            <a:r>
              <a:rPr lang="sv-SE" dirty="0" err="1" smtClean="0"/>
              <a:t>Epoch</a:t>
            </a:r>
            <a:r>
              <a:rPr lang="sv-SE" dirty="0" smtClean="0"/>
              <a:t> </a:t>
            </a:r>
            <a:r>
              <a:rPr lang="sv-SE" dirty="0" err="1" smtClean="0"/>
              <a:t>Analysis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1541077" y="175305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Extend (# Cells)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1077" y="313986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Tangential Size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(# Cells)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1077" y="477290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Radial/Tangential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07663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 ? What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 ? Do they have different properties? Different generation mechanism?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Back to Overview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76000" y="3257682"/>
            <a:ext cx="36879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Vlasiator can model jets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 data support Vlasiator 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work: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simulations!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jets are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created? Can we follow the creation of the jet upstream ?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68" y="3937388"/>
            <a:ext cx="253469" cy="269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68" y="3325503"/>
            <a:ext cx="253469" cy="2697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67" y="4553951"/>
            <a:ext cx="253469" cy="2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6000" y="431800"/>
            <a:ext cx="11041200" cy="20246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Part </a:t>
            </a:r>
            <a:r>
              <a:rPr lang="en-US" sz="3000" dirty="0" smtClean="0"/>
              <a:t>2:</a:t>
            </a:r>
            <a:endParaRPr lang="en-US" sz="3000" dirty="0"/>
          </a:p>
          <a:p>
            <a:pPr marL="0" indent="0" algn="ctr">
              <a:buNone/>
            </a:pPr>
            <a:r>
              <a:rPr lang="en-US" sz="3000" dirty="0"/>
              <a:t>Classification of Magnetosheath Jets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60" y="2853204"/>
            <a:ext cx="6407479" cy="2438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4427" y="5996344"/>
            <a:ext cx="3390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000" dirty="0" smtClean="0">
                <a:solidFill>
                  <a:srgbClr val="000000"/>
                </a:solidFill>
              </a:rPr>
              <a:t>* https</a:t>
            </a:r>
            <a:r>
              <a:rPr lang="sv-SE" sz="1000" dirty="0">
                <a:solidFill>
                  <a:srgbClr val="000000"/>
                </a:solidFill>
              </a:rPr>
              <a:t>://www.essoar.org/doi/10.1002/essoar.10501493.1</a:t>
            </a:r>
          </a:p>
        </p:txBody>
      </p:sp>
      <p:sp>
        <p:nvSpPr>
          <p:cNvPr id="8" name="TextBox 7"/>
          <p:cNvSpPr txBox="1"/>
          <p:nvPr/>
        </p:nvSpPr>
        <p:spPr>
          <a:xfrm rot="19808085">
            <a:off x="2479371" y="2842111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Submitted</a:t>
            </a:r>
            <a:endParaRPr lang="sv-SE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Motivation – Main Subcategories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6560" y="1147346"/>
                <a:ext cx="521835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Jets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are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mainly in Quasi-parallel shock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). However, fluctuations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also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in Quasi Perpendicular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regions.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1147346"/>
                <a:ext cx="5218356" cy="2308324"/>
              </a:xfrm>
              <a:prstGeom prst="rect">
                <a:avLst/>
              </a:prstGeom>
              <a:blipFill>
                <a:blip r:embed="rId2"/>
                <a:stretch>
                  <a:fillRect l="-935" t="-131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0" y="1147346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33760" y="5906998"/>
            <a:ext cx="1061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>
                <a:solidFill>
                  <a:srgbClr val="000000"/>
                </a:solidFill>
              </a:rPr>
              <a:t>L. B. </a:t>
            </a:r>
            <a:r>
              <a:rPr lang="sv-SE" sz="800" dirty="0" smtClean="0">
                <a:solidFill>
                  <a:srgbClr val="000000"/>
                </a:solidFill>
              </a:rPr>
              <a:t>Wilson (2016)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9040" y="3215639"/>
            <a:ext cx="1391920" cy="136340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28320" y="2686336"/>
            <a:ext cx="1391920" cy="1363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523164"/>
                  </p:ext>
                </p:extLst>
              </p:nvPr>
            </p:nvGraphicFramePr>
            <p:xfrm>
              <a:off x="7388973" y="2688211"/>
              <a:ext cx="3784599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2494778598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𝐵𝑜𝑢𝑛𝑑𝑎𝑟𝑦</m:t>
                                </m:r>
                              </m:oMath>
                            </m:oMathPara>
                          </a14:m>
                          <a:endParaRPr lang="sv-SE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523164"/>
                  </p:ext>
                </p:extLst>
              </p:nvPr>
            </p:nvGraphicFramePr>
            <p:xfrm>
              <a:off x="7388973" y="2688211"/>
              <a:ext cx="3784599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2494778598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483" t="-1149" r="-20144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100483" t="-1149" r="-10144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200483" t="-1149" r="-1449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10"/>
          <p:cNvSpPr/>
          <p:nvPr/>
        </p:nvSpPr>
        <p:spPr>
          <a:xfrm>
            <a:off x="7481257" y="2748055"/>
            <a:ext cx="1069765" cy="3683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8746389" y="2747893"/>
            <a:ext cx="106976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9993318" y="2747893"/>
            <a:ext cx="1069765" cy="3683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4012835"/>
            <a:ext cx="5366402" cy="21393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20840" y="4553777"/>
            <a:ext cx="1391920" cy="136340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" name="Straight Connector 15"/>
          <p:cNvCxnSpPr/>
          <p:nvPr/>
        </p:nvCxnSpPr>
        <p:spPr>
          <a:xfrm>
            <a:off x="7067550" y="4746625"/>
            <a:ext cx="677863" cy="619125"/>
          </a:xfrm>
          <a:prstGeom prst="line">
            <a:avLst/>
          </a:prstGeom>
          <a:ln w="952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172390" y="3056835"/>
            <a:ext cx="530087" cy="485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991790" y="3411428"/>
            <a:ext cx="530087" cy="48591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28087" y="3341350"/>
                <a:ext cx="40729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087" y="3341350"/>
                <a:ext cx="407291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72350" y="3098325"/>
                <a:ext cx="40729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350" y="3098325"/>
                <a:ext cx="407291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535789" y="422495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Rotation of IMF</a:t>
            </a:r>
            <a:endParaRPr lang="sv-SE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5" grpId="0" animBg="1"/>
      <p:bldP spid="2" grpId="0"/>
      <p:bldP spid="2" grpId="1"/>
      <p:bldP spid="19" grpId="0"/>
      <p:bldP spid="19" grpId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469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37146"/>
                <a:ext cx="11041200" cy="4464000"/>
              </a:xfrm>
            </p:spPr>
            <p:txBody>
              <a:bodyPr/>
              <a:lstStyle/>
              <a:p>
                <a:r>
                  <a:rPr lang="en-US" dirty="0" smtClean="0"/>
                  <a:t> Angle 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sv-SE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sv-SE" dirty="0" smtClean="0"/>
                  <a:t>…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Steps: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Bow shock model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IMF vector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Profit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:endParaRPr lang="sv-SE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37146"/>
                <a:ext cx="11041200" cy="4464000"/>
              </a:xfrm>
              <a:blipFill>
                <a:blip r:embed="rId2"/>
                <a:stretch>
                  <a:fillRect l="-82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smtClean="0"/>
                  <a:t>Task –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Bn</m:t>
                        </m:r>
                      </m:sub>
                    </m:sSub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5738" b="-2377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/>
          <p:cNvSpPr/>
          <p:nvPr/>
        </p:nvSpPr>
        <p:spPr>
          <a:xfrm flipH="1">
            <a:off x="8392061" y="2580469"/>
            <a:ext cx="6258560" cy="3464560"/>
          </a:xfrm>
          <a:prstGeom prst="arc">
            <a:avLst>
              <a:gd name="adj1" fmla="val 16207070"/>
              <a:gd name="adj2" fmla="val 5471389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8808334" y="2580469"/>
            <a:ext cx="428263" cy="533121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7998106" y="4845871"/>
            <a:ext cx="522790" cy="28171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36597" y="2580469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597" y="2580469"/>
                <a:ext cx="385811" cy="369332"/>
              </a:xfrm>
              <a:prstGeom prst="rect">
                <a:avLst/>
              </a:prstGeom>
              <a:blipFill>
                <a:blip r:embed="rId4"/>
                <a:stretch>
                  <a:fillRect t="-4918" r="-1587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27990" y="4942919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90" y="4942919"/>
                <a:ext cx="385811" cy="369332"/>
              </a:xfrm>
              <a:prstGeom prst="rect">
                <a:avLst/>
              </a:prstGeom>
              <a:blipFill>
                <a:blip r:embed="rId5"/>
                <a:stretch>
                  <a:fillRect t="-5000" r="-1587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081395" y="2249284"/>
            <a:ext cx="1199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958784" y="3381256"/>
            <a:ext cx="1548602" cy="147644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84147" y="3716547"/>
                <a:ext cx="407291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v-S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147" y="3716547"/>
                <a:ext cx="407291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376289" y="2511207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Solar Wind</a:t>
            </a:r>
            <a:endParaRPr lang="sv-SE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13575750">
            <a:off x="8329193" y="4723173"/>
            <a:ext cx="279400" cy="245395"/>
          </a:xfrm>
          <a:prstGeom prst="arc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761825" y="4592661"/>
                <a:ext cx="630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Bn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825" y="4592661"/>
                <a:ext cx="630236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2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4" grpId="0"/>
      <p:bldP spid="15" grpId="0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25115" y="1179816"/>
                <a:ext cx="11041200" cy="4464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Why not directly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 smtClean="0"/>
                  <a:t> from Solar wind data ? </a:t>
                </a:r>
              </a:p>
              <a:p>
                <a:r>
                  <a:rPr lang="en-US" dirty="0" smtClean="0"/>
                  <a:t>Worse availability</a:t>
                </a:r>
              </a:p>
              <a:p>
                <a:r>
                  <a:rPr lang="en-US" dirty="0" smtClean="0"/>
                  <a:t>Error in propagating to Bow shock</a:t>
                </a:r>
              </a:p>
              <a:p>
                <a:r>
                  <a:rPr lang="en-US" dirty="0" smtClean="0"/>
                  <a:t>Error propagating in Magnetosheath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115" y="1179816"/>
                <a:ext cx="11041200" cy="4464000"/>
              </a:xfrm>
              <a:blipFill>
                <a:blip r:embed="rId3"/>
                <a:stretch>
                  <a:fillRect l="-828" t="-9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/>
              <p:cNvSpPr txBox="1">
                <a:spLocks/>
              </p:cNvSpPr>
              <p:nvPr/>
            </p:nvSpPr>
            <p:spPr>
              <a:xfrm>
                <a:off x="576000" y="207036"/>
                <a:ext cx="11041200" cy="495697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600" kern="1200" baseline="0">
                    <a:solidFill>
                      <a:srgbClr val="000000"/>
                    </a:solidFill>
                    <a:latin typeface="Arial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/>
                  <a:t>Task –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Bn</m:t>
                        </m:r>
                      </m:sub>
                    </m:sSub>
                  </m:oMath>
                </a14:m>
                <a:endParaRPr lang="sv-SE" sz="3000" dirty="0"/>
              </a:p>
            </p:txBody>
          </p:sp>
        </mc:Choice>
        <mc:Fallback xmlns="">
          <p:sp>
            <p:nvSpPr>
              <p:cNvPr id="4" name="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207036"/>
                <a:ext cx="11041200" cy="495697"/>
              </a:xfrm>
              <a:prstGeom prst="rect">
                <a:avLst/>
              </a:prstGeom>
              <a:blipFill>
                <a:blip r:embed="rId4"/>
                <a:stretch>
                  <a:fillRect t="-24691" b="-4938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/>
          <p:cNvSpPr/>
          <p:nvPr/>
        </p:nvSpPr>
        <p:spPr>
          <a:xfrm flipH="1">
            <a:off x="4689856" y="2698234"/>
            <a:ext cx="6258560" cy="3464560"/>
          </a:xfrm>
          <a:prstGeom prst="arc">
            <a:avLst>
              <a:gd name="adj1" fmla="val 16207070"/>
              <a:gd name="adj2" fmla="val 5471389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7737856" y="2526129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29776" y="3104039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5385816" y="387679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5-Point Star 8"/>
          <p:cNvSpPr/>
          <p:nvPr/>
        </p:nvSpPr>
        <p:spPr>
          <a:xfrm>
            <a:off x="5591556" y="354151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5-Point Star 9"/>
          <p:cNvSpPr/>
          <p:nvPr/>
        </p:nvSpPr>
        <p:spPr>
          <a:xfrm>
            <a:off x="5332476" y="443051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5-Point Star 10"/>
          <p:cNvSpPr/>
          <p:nvPr/>
        </p:nvSpPr>
        <p:spPr>
          <a:xfrm>
            <a:off x="5020056" y="413587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5500072" y="3692574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8696" y="4201292"/>
                <a:ext cx="6858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6" y="4201292"/>
                <a:ext cx="6858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1174525" y="4385958"/>
            <a:ext cx="3515331" cy="0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3240" y="4078181"/>
            <a:ext cx="206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Η</a:t>
            </a:r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RO Data (1 min average)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3926" y="4720174"/>
            <a:ext cx="6030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MMS</a:t>
            </a:r>
            <a:endParaRPr lang="sv-SE" sz="1400" dirty="0">
              <a:solidFill>
                <a:srgbClr val="FF0000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 flipH="1">
            <a:off x="5738832" y="3262664"/>
            <a:ext cx="6898640" cy="2179320"/>
          </a:xfrm>
          <a:prstGeom prst="arc">
            <a:avLst>
              <a:gd name="adj1" fmla="val 16365576"/>
              <a:gd name="adj2" fmla="val 5419563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689856" y="3648194"/>
            <a:ext cx="867973" cy="737764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0" idx="1"/>
          </p:cNvCxnSpPr>
          <p:nvPr/>
        </p:nvCxnSpPr>
        <p:spPr>
          <a:xfrm>
            <a:off x="4689856" y="4385958"/>
            <a:ext cx="642620" cy="85304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16597" y="4390862"/>
                <a:ext cx="3551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97" y="4390862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871443" y="3738294"/>
                <a:ext cx="3587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43" y="3738294"/>
                <a:ext cx="35875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5" grpId="0"/>
      <p:bldP spid="18" grpId="0" animBg="1"/>
      <p:bldP spid="19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76000" y="94020"/>
            <a:ext cx="11041200" cy="4710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Quasi-parallel </a:t>
            </a:r>
            <a:r>
              <a:rPr lang="en-US" dirty="0"/>
              <a:t>j</a:t>
            </a:r>
            <a:r>
              <a:rPr lang="en-US" dirty="0" smtClean="0"/>
              <a:t>et using MMS</a:t>
            </a:r>
            <a:endParaRPr lang="sv-S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80" y="1106923"/>
            <a:ext cx="7679377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944800" y="666000"/>
                <a:ext cx="6122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Variance, High Energetic Particles, Low Anisotropy</a:t>
                </a:r>
                <a:endParaRPr lang="sv-S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800" y="666000"/>
                <a:ext cx="6122574" cy="369332"/>
              </a:xfrm>
              <a:prstGeom prst="rect">
                <a:avLst/>
              </a:prstGeom>
              <a:blipFill>
                <a:blip r:embed="rId3"/>
                <a:stretch>
                  <a:fillRect l="-498" t="-8197" r="-598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553066" y="3925642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2553066" y="4600879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2553066" y="5276116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0" y="137449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98831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274247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342265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3582" y="403925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47194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67164" y="544928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2188" y="3908416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ctangle 33"/>
          <p:cNvSpPr/>
          <p:nvPr/>
        </p:nvSpPr>
        <p:spPr>
          <a:xfrm>
            <a:off x="132187" y="4638361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ctangle 34"/>
          <p:cNvSpPr/>
          <p:nvPr/>
        </p:nvSpPr>
        <p:spPr>
          <a:xfrm>
            <a:off x="150593" y="5367458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Oval 1"/>
          <p:cNvSpPr/>
          <p:nvPr/>
        </p:nvSpPr>
        <p:spPr>
          <a:xfrm>
            <a:off x="5488884" y="1916755"/>
            <a:ext cx="914400" cy="881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Arrow Connector 5"/>
          <p:cNvCxnSpPr>
            <a:endCxn id="2" idx="6"/>
          </p:cNvCxnSpPr>
          <p:nvPr/>
        </p:nvCxnSpPr>
        <p:spPr>
          <a:xfrm flipH="1">
            <a:off x="6403284" y="1946086"/>
            <a:ext cx="3924722" cy="41136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11048" y="1739017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Jet</a:t>
            </a:r>
            <a:endParaRPr lang="sv-SE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000" y="94020"/>
            <a:ext cx="11041200" cy="4710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Quasi-perpendicular </a:t>
            </a:r>
            <a:r>
              <a:rPr lang="en-US" dirty="0"/>
              <a:t>jet using MMS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911" y="1134626"/>
            <a:ext cx="7679377" cy="50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01148" y="3921428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2601148" y="4598741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2601148" y="5256269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43131" y="665186"/>
                <a:ext cx="6071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Variance,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Low </a:t>
                </a:r>
                <a:r>
                  <a:rPr lang="en-US" dirty="0">
                    <a:solidFill>
                      <a:srgbClr val="FF0000"/>
                    </a:solidFill>
                  </a:rPr>
                  <a:t>Energetic Particles, High Anisotropy</a:t>
                </a:r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131" y="665186"/>
                <a:ext cx="6071278" cy="369332"/>
              </a:xfrm>
              <a:prstGeom prst="rect">
                <a:avLst/>
              </a:prstGeom>
              <a:blipFill>
                <a:blip r:embed="rId3"/>
                <a:stretch>
                  <a:fillRect l="-602" t="-8197" r="-402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137449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98831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74247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42265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3582" y="403925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7194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67164" y="544928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2188" y="3908416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32187" y="4638361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150593" y="5367458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00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Differences of each class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075" y="1564124"/>
            <a:ext cx="6291925" cy="41294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4123"/>
            <a:ext cx="6291925" cy="41294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631354" y="3875085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1249" y="1087726"/>
            <a:ext cx="57204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Low Variance, No Energetic Particles, High Anisotropy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31354" y="4984871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31354" y="4433885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29306" y="5693534"/>
            <a:ext cx="25314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Quasi – Perpendicular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3901" y="56159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Quasi – Parallel Jet</a:t>
            </a:r>
            <a:endParaRPr lang="sv-SE" dirty="0">
              <a:solidFill>
                <a:srgbClr val="00B0F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1354" y="4429978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 29"/>
          <p:cNvSpPr/>
          <p:nvPr/>
        </p:nvSpPr>
        <p:spPr>
          <a:xfrm>
            <a:off x="281354" y="3875085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 31"/>
          <p:cNvSpPr/>
          <p:nvPr/>
        </p:nvSpPr>
        <p:spPr>
          <a:xfrm>
            <a:off x="281354" y="4984871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32"/>
          <p:cNvSpPr/>
          <p:nvPr/>
        </p:nvSpPr>
        <p:spPr>
          <a:xfrm>
            <a:off x="195988" y="1068994"/>
            <a:ext cx="589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High Variance, High Energetic Particles, Low Anisotropy</a:t>
            </a:r>
            <a:endParaRPr lang="sv-S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10844"/>
          </a:xfrm>
        </p:spPr>
        <p:txBody>
          <a:bodyPr/>
          <a:lstStyle/>
          <a:p>
            <a:pPr algn="ctr"/>
            <a:r>
              <a:rPr lang="en-US" dirty="0" smtClean="0"/>
              <a:t>Classification Procedure in progress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1" y="817880"/>
            <a:ext cx="9088586" cy="533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45544" y="434667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45544" y="4994401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 Variance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45544" y="370270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5544" y="2806809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5544" y="21259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Cone Angle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2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Main Categories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2676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7030A0"/>
                </a:solidFill>
              </a:rPr>
              <a:t>Boundary</a:t>
            </a:r>
            <a:r>
              <a:rPr lang="sv-SE" sz="1600" dirty="0" smtClean="0">
                <a:solidFill>
                  <a:srgbClr val="7030A0"/>
                </a:solidFill>
              </a:rPr>
              <a:t> Jet</a:t>
            </a:r>
            <a:endParaRPr lang="sv-SE" sz="1600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7298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18054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C000"/>
                </a:solidFill>
              </a:rPr>
              <a:t>Encapsulated</a:t>
            </a:r>
            <a:r>
              <a:rPr lang="sv-SE" sz="1600" dirty="0" smtClean="0">
                <a:solidFill>
                  <a:srgbClr val="FFC000"/>
                </a:solidFill>
              </a:rPr>
              <a:t> Jet</a:t>
            </a:r>
            <a:endParaRPr lang="sv-SE" sz="1600" dirty="0">
              <a:solidFill>
                <a:srgbClr val="FFC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0" y="1319843"/>
            <a:ext cx="2957135" cy="39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79" y="1319843"/>
            <a:ext cx="2957134" cy="39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22" y="1319843"/>
            <a:ext cx="2957134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" y="1319843"/>
            <a:ext cx="295713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9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0" y="949960"/>
            <a:ext cx="5090799" cy="508031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of Jets</a:t>
            </a:r>
            <a:endParaRPr lang="sv-SE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99280" y="3490115"/>
            <a:ext cx="2357120" cy="0"/>
          </a:xfrm>
          <a:prstGeom prst="straightConnector1">
            <a:avLst/>
          </a:prstGeom>
          <a:ln w="19050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728398"/>
            <a:ext cx="5191201" cy="3523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51931" y="1259067"/>
                <a:ext cx="12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=8499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931" y="1259067"/>
                <a:ext cx="12001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2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211844"/>
            <a:ext cx="11041200" cy="446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u="sng" dirty="0" smtClean="0"/>
              <a:t>Problem</a:t>
            </a:r>
            <a:r>
              <a:rPr lang="en-US" dirty="0" smtClean="0"/>
              <a:t>: No idea where Jet come from?</a:t>
            </a:r>
          </a:p>
          <a:p>
            <a:pPr marL="0" indent="0" algn="ctr">
              <a:buNone/>
            </a:pPr>
            <a:r>
              <a:rPr lang="en-US" dirty="0" smtClean="0"/>
              <a:t> Lets think, any clues from previous works?  </a:t>
            </a:r>
          </a:p>
          <a:p>
            <a:pPr marL="0" indent="0" algn="ctr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 smtClean="0"/>
              <a:t>Boundary Jets = Pressure pulses associated to IMF (Archer et al. 2013)</a:t>
            </a:r>
            <a:endParaRPr lang="sv-SE" dirty="0"/>
          </a:p>
          <a:p>
            <a:pPr marL="457200" indent="-457200">
              <a:buAutoNum type="arabicParenR"/>
            </a:pPr>
            <a:r>
              <a:rPr lang="en-US" dirty="0" smtClean="0"/>
              <a:t>Quasi – Parallel jets = Ripples in the bow shock + SLAMS (</a:t>
            </a:r>
            <a:r>
              <a:rPr lang="en-US" dirty="0" err="1" smtClean="0"/>
              <a:t>Hietalla</a:t>
            </a:r>
            <a:r>
              <a:rPr lang="en-US" dirty="0" smtClean="0"/>
              <a:t> et al. 2009, Karlsson</a:t>
            </a:r>
            <a:r>
              <a:rPr lang="el-GR" dirty="0"/>
              <a:t> </a:t>
            </a:r>
            <a:r>
              <a:rPr lang="en-US" dirty="0" smtClean="0"/>
              <a:t>et al. 2018)</a:t>
            </a:r>
          </a:p>
          <a:p>
            <a:pPr marL="457200" indent="-457200">
              <a:buAutoNum type="arabicParenR"/>
            </a:pPr>
            <a:r>
              <a:rPr lang="en-US" dirty="0" smtClean="0"/>
              <a:t>Quasi – Perpendicular jets = Ripples in the shock (</a:t>
            </a:r>
            <a:r>
              <a:rPr lang="en-US" dirty="0" err="1" smtClean="0"/>
              <a:t>Jolander</a:t>
            </a:r>
            <a:r>
              <a:rPr lang="en-US" dirty="0" smtClean="0"/>
              <a:t> et al. 201</a:t>
            </a:r>
            <a:r>
              <a:rPr lang="el-GR" dirty="0" smtClean="0"/>
              <a:t>6</a:t>
            </a:r>
            <a:r>
              <a:rPr lang="en-US" dirty="0" smtClean="0"/>
              <a:t>)</a:t>
            </a:r>
          </a:p>
          <a:p>
            <a:pPr marL="457200" indent="-457200">
              <a:buAutoNum type="arabicParenR"/>
            </a:pPr>
            <a:r>
              <a:rPr lang="en-US" dirty="0" smtClean="0"/>
              <a:t>Encapsulated jets = ????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are we looking for (?)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2010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All Statistical properties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sv-SE" dirty="0" err="1" smtClean="0"/>
                  <a:t>Quasi-parallel</a:t>
                </a:r>
                <a:r>
                  <a:rPr lang="sv-SE" dirty="0" smtClean="0"/>
                  <a:t> jets </a:t>
                </a:r>
              </a:p>
              <a:p>
                <a:r>
                  <a:rPr lang="en-US" dirty="0" smtClean="0"/>
                  <a:t>No significant changes in magnetic field rotation angles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Boundary Jets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407649" y="47501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Verdict</a:t>
            </a:r>
            <a:r>
              <a:rPr lang="en-US" dirty="0">
                <a:solidFill>
                  <a:srgbClr val="000000"/>
                </a:solidFill>
              </a:rPr>
              <a:t>: Subset of Quasi-parallel jets, more careful analysis could: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Show difference in frequency.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Show smaller scale variations in magnetic field.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802712"/>
            <a:ext cx="5306497" cy="3346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1" y="2713861"/>
            <a:ext cx="5283438" cy="1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Magnetosheath Jets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6000" y="1001109"/>
            <a:ext cx="11174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Where</a:t>
            </a:r>
            <a:r>
              <a:rPr lang="en-US" dirty="0" smtClean="0">
                <a:solidFill>
                  <a:srgbClr val="000000"/>
                </a:solidFill>
              </a:rPr>
              <a:t>: Magnetosheath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What</a:t>
            </a:r>
            <a:r>
              <a:rPr lang="en-US" dirty="0">
                <a:solidFill>
                  <a:srgbClr val="000000"/>
                </a:solidFill>
              </a:rPr>
              <a:t>: Enhancements of dynamic pressure above the general fluctuation </a:t>
            </a:r>
            <a:r>
              <a:rPr lang="en-US" dirty="0" smtClean="0">
                <a:solidFill>
                  <a:srgbClr val="000000"/>
                </a:solidFill>
              </a:rPr>
              <a:t>level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Why</a:t>
            </a:r>
            <a:r>
              <a:rPr lang="en-US" dirty="0" smtClean="0">
                <a:solidFill>
                  <a:srgbClr val="000000"/>
                </a:solidFill>
              </a:rPr>
              <a:t>: Interaction of SW &amp; Magnetosphere, magnetopause reconnection, radiation belts, auroral features…</a:t>
            </a:r>
            <a:endParaRPr lang="en-US" u="sng" dirty="0" smtClean="0">
              <a:solidFill>
                <a:srgbClr val="000000"/>
              </a:solidFill>
            </a:endParaRPr>
          </a:p>
        </p:txBody>
      </p:sp>
      <p:pic>
        <p:nvPicPr>
          <p:cNvPr id="24" name="Picture 6" descr="https://upload.wikimedia.org/wikipedia/commons/thumb/f/fa/Magnetopause.jpg/1280px-Magnetopause.jp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000" y="2764051"/>
            <a:ext cx="3773478" cy="31636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1888333" y="3215149"/>
            <a:ext cx="913795" cy="3482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345231" y="5887962"/>
            <a:ext cx="834059" cy="19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3765248" y="5975009"/>
            <a:ext cx="1635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Palmroth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en-US" sz="800" dirty="0" err="1" smtClean="0">
                <a:solidFill>
                  <a:srgbClr val="000000"/>
                </a:solidFill>
              </a:rPr>
              <a:t>Minna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smtClean="0">
                <a:solidFill>
                  <a:srgbClr val="000000"/>
                </a:solidFill>
              </a:rPr>
              <a:t>et al. (2018)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1875" y="5876093"/>
            <a:ext cx="774545" cy="22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6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88" y="2807089"/>
            <a:ext cx="3584812" cy="308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156141" y="5975009"/>
            <a:ext cx="1635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Plaschke</a:t>
            </a:r>
            <a:r>
              <a:rPr lang="en-US" sz="800" dirty="0" smtClean="0">
                <a:solidFill>
                  <a:srgbClr val="000000"/>
                </a:solidFill>
              </a:rPr>
              <a:t> F. et al. (2018)</a:t>
            </a:r>
            <a:endParaRPr lang="sv-SE" sz="800" dirty="0">
              <a:solidFill>
                <a:srgbClr val="000000"/>
              </a:solidFill>
            </a:endParaRPr>
          </a:p>
        </p:txBody>
      </p:sp>
      <p:pic>
        <p:nvPicPr>
          <p:cNvPr id="12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25943" y="2788147"/>
            <a:ext cx="2950828" cy="32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9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6" grpId="0" animBg="1"/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46" y="1400922"/>
            <a:ext cx="4172381" cy="3755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76000" y="949960"/>
                <a:ext cx="11041200" cy="4464000"/>
              </a:xfrm>
            </p:spPr>
            <p:txBody>
              <a:bodyPr/>
              <a:lstStyle/>
              <a:p>
                <a:r>
                  <a:rPr lang="en-US" dirty="0" smtClean="0"/>
                  <a:t>Bow shock ripple mechanism = Anti-correlation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dirty="0" smtClean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949960"/>
                <a:ext cx="11041200" cy="4464000"/>
              </a:xfrm>
              <a:blipFill>
                <a:blip r:embed="rId4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Quasi Parallel Jets – Shock ripples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" y="1400922"/>
            <a:ext cx="4411498" cy="46792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19520" y="51568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Verdict</a:t>
            </a:r>
            <a:r>
              <a:rPr lang="en-US" dirty="0">
                <a:solidFill>
                  <a:srgbClr val="000000"/>
                </a:solidFill>
              </a:rPr>
              <a:t>: Seems to be “supported” requires more careful analysis</a:t>
            </a:r>
            <a:r>
              <a:rPr lang="en-US" dirty="0" smtClean="0">
                <a:solidFill>
                  <a:srgbClr val="000000"/>
                </a:solidFill>
              </a:rPr>
              <a:t>… (future) 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08263" y="2658423"/>
            <a:ext cx="1071837" cy="821377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04284" y="3582583"/>
                <a:ext cx="2643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Close to BS,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𝑆𝑃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−0.8</m:t>
                    </m:r>
                  </m:oMath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284" y="3582583"/>
                <a:ext cx="2643288" cy="369332"/>
              </a:xfrm>
              <a:prstGeom prst="rect">
                <a:avLst/>
              </a:prstGeom>
              <a:blipFill>
                <a:blip r:embed="rId6"/>
                <a:stretch>
                  <a:fillRect l="-2079" t="-10000" b="-2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864922"/>
                <a:ext cx="1949444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ΔΧ</m:t>
                      </m:r>
                      <m: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l-GR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7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b>
                          <m:r>
                            <a:rPr lang="el-GR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sv-SE" sz="17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64922"/>
                <a:ext cx="1949444" cy="3539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2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40413" y="924560"/>
                <a:ext cx="11041200" cy="4464000"/>
              </a:xfrm>
            </p:spPr>
            <p:txBody>
              <a:bodyPr/>
              <a:lstStyle/>
              <a:p>
                <a:r>
                  <a:rPr lang="en-US" dirty="0" smtClean="0"/>
                  <a:t>SLAMS mechanism = 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ΔΒ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dirty="0" smtClean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413" y="924560"/>
                <a:ext cx="11041200" cy="4464000"/>
              </a:xfrm>
              <a:blipFill>
                <a:blip r:embed="rId2"/>
                <a:stretch>
                  <a:fillRect l="-718" t="-9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Quasi Parallel Jets – SLAMS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309360" y="50399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Verdict</a:t>
            </a:r>
            <a:r>
              <a:rPr lang="en-US" dirty="0">
                <a:solidFill>
                  <a:srgbClr val="000000"/>
                </a:solidFill>
              </a:rPr>
              <a:t>: Seems to be “supported</a:t>
            </a:r>
            <a:r>
              <a:rPr lang="en-US" dirty="0" smtClean="0">
                <a:solidFill>
                  <a:srgbClr val="000000"/>
                </a:solidFill>
              </a:rPr>
              <a:t>”. Only </a:t>
            </a:r>
            <a:r>
              <a:rPr lang="en-US" dirty="0" err="1" smtClean="0">
                <a:solidFill>
                  <a:srgbClr val="000000"/>
                </a:solidFill>
              </a:rPr>
              <a:t>Qpar</a:t>
            </a:r>
            <a:r>
              <a:rPr lang="en-US" dirty="0" smtClean="0">
                <a:solidFill>
                  <a:srgbClr val="000000"/>
                </a:solidFill>
              </a:rPr>
              <a:t> and Boundary jets give correlations (cases that we expect SLAMS)… still more work to be done (future)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13" y="1426084"/>
            <a:ext cx="4769892" cy="4680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56000" y="2197100"/>
            <a:ext cx="2405013" cy="1272632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18657" y="3691161"/>
                <a:ext cx="3147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All variations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ΔΒ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l-G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~ 0.6  </m:t>
                    </m:r>
                  </m:oMath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57" y="3691161"/>
                <a:ext cx="3147015" cy="369332"/>
              </a:xfrm>
              <a:prstGeom prst="rect">
                <a:avLst/>
              </a:prstGeom>
              <a:blipFill>
                <a:blip r:embed="rId4"/>
                <a:stretch>
                  <a:fillRect l="-1744" t="-10000" b="-2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303" y="1314481"/>
            <a:ext cx="3764920" cy="2244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5864922"/>
                <a:ext cx="1949444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ΔΧ</m:t>
                      </m:r>
                      <m: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l-GR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7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b>
                          <m:r>
                            <a:rPr lang="el-GR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sv-SE" sz="17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64922"/>
                <a:ext cx="1949444" cy="3539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70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2"/>
          <p:cNvSpPr>
            <a:spLocks noGrp="1"/>
          </p:cNvSpPr>
          <p:nvPr>
            <p:ph type="title"/>
          </p:nvPr>
        </p:nvSpPr>
        <p:spPr>
          <a:xfrm>
            <a:off x="576000" y="143784"/>
            <a:ext cx="11041200" cy="5105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Mechanisms ideas for each jets</a:t>
            </a:r>
            <a:endParaRPr lang="sv-SE" dirty="0"/>
          </a:p>
        </p:txBody>
      </p:sp>
      <p:pic>
        <p:nvPicPr>
          <p:cNvPr id="3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85" y="1253564"/>
            <a:ext cx="227664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58613" y="3123806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Hietala</a:t>
            </a:r>
            <a:r>
              <a:rPr lang="en-US" sz="900" dirty="0" smtClean="0">
                <a:solidFill>
                  <a:srgbClr val="000000"/>
                </a:solidFill>
              </a:rPr>
              <a:t>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28356" y="787193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Quasi – Parallel </a:t>
            </a:r>
            <a:endParaRPr lang="sv-SE" dirty="0">
              <a:solidFill>
                <a:srgbClr val="00B0F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967637" y="826171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Quasi – Perpendicular  </a:t>
            </a:r>
            <a:endParaRPr lang="sv-SE" dirty="0">
              <a:solidFill>
                <a:srgbClr val="FF000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91023" y="355210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Boundary</a:t>
            </a:r>
            <a:endParaRPr lang="sv-SE" dirty="0">
              <a:solidFill>
                <a:srgbClr val="7030A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890" y="1253564"/>
            <a:ext cx="2941421" cy="2160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930155" y="3123806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Johlander</a:t>
            </a:r>
            <a:r>
              <a:rPr lang="en-US" sz="900" dirty="0" smtClean="0">
                <a:solidFill>
                  <a:srgbClr val="000000"/>
                </a:solidFill>
              </a:rPr>
              <a:t> et al. (2016)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000" y="5800534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722" y="3987678"/>
            <a:ext cx="3702404" cy="21600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576374" y="3555794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Encapsulated</a:t>
            </a:r>
            <a:endParaRPr lang="sv-SE" dirty="0">
              <a:solidFill>
                <a:srgbClr val="FFC00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6096600" y="792181"/>
            <a:ext cx="0" cy="5242766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669600" y="3598230"/>
            <a:ext cx="11145633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831" y="779605"/>
            <a:ext cx="457790" cy="4872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314" y="766308"/>
            <a:ext cx="457790" cy="4872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665" y="3631044"/>
            <a:ext cx="467004" cy="43775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977926" y="4867623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000000"/>
                </a:solidFill>
              </a:rPr>
              <a:t>???</a:t>
            </a:r>
            <a:endParaRPr lang="sv-SE" sz="2000" dirty="0">
              <a:solidFill>
                <a:srgbClr val="00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0322" y="1591726"/>
            <a:ext cx="2943534" cy="17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1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21849"/>
          </a:xfrm>
        </p:spPr>
        <p:txBody>
          <a:bodyPr/>
          <a:lstStyle/>
          <a:p>
            <a:pPr algn="ctr"/>
            <a:r>
              <a:rPr lang="en-US" dirty="0" smtClean="0"/>
              <a:t>Encapsulated Hypothesis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70" y="1145468"/>
            <a:ext cx="8243130" cy="5050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838" y="4842484"/>
            <a:ext cx="358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rgbClr val="000000"/>
                </a:solidFill>
              </a:rPr>
              <a:t>Qpar</a:t>
            </a:r>
            <a:r>
              <a:rPr lang="en-US" dirty="0" smtClean="0">
                <a:solidFill>
                  <a:srgbClr val="000000"/>
                </a:solidFill>
              </a:rPr>
              <a:t> like characteristics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Different  velocity 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Closer to flanks of b</a:t>
            </a:r>
            <a:r>
              <a:rPr lang="en-US" dirty="0">
                <a:solidFill>
                  <a:srgbClr val="000000"/>
                </a:solidFill>
              </a:rPr>
              <a:t>o</a:t>
            </a:r>
            <a:r>
              <a:rPr lang="en-US" dirty="0" smtClean="0">
                <a:solidFill>
                  <a:srgbClr val="000000"/>
                </a:solidFill>
              </a:rPr>
              <a:t>w shock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24455"/>
            <a:ext cx="4166809" cy="2599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8326"/>
            <a:ext cx="5283438" cy="1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940538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3B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rgbClr val="FF3B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rgbClr val="FF3B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shocks? What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jets? Do they have different properties? Different generation mechanism?</a:t>
                      </a:r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Back to Overview</a:t>
            </a:r>
            <a:endParaRPr lang="sv-SE" dirty="0"/>
          </a:p>
        </p:txBody>
      </p:sp>
      <p:sp>
        <p:nvSpPr>
          <p:cNvPr id="2" name="Rectangle 1"/>
          <p:cNvSpPr/>
          <p:nvPr/>
        </p:nvSpPr>
        <p:spPr>
          <a:xfrm>
            <a:off x="4225490" y="3125993"/>
            <a:ext cx="36961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Quasi-Perp jets exist although weak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Bow shock ripple mechanism is supported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SLAMS associated mechanism is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Future</a:t>
            </a:r>
            <a:r>
              <a:rPr lang="en-US" dirty="0" smtClean="0">
                <a:solidFill>
                  <a:srgbClr val="000000"/>
                </a:solidFill>
              </a:rPr>
              <a:t>: See closer to the bow shock. More robust association of ripples and SLAMS to jets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64" y="3479422"/>
            <a:ext cx="253469" cy="269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64" y="4018522"/>
            <a:ext cx="253469" cy="269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64" y="4557154"/>
            <a:ext cx="253469" cy="2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6000" y="431800"/>
            <a:ext cx="11041200" cy="20246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Part </a:t>
            </a:r>
            <a:r>
              <a:rPr lang="en-US" sz="3000" dirty="0" smtClean="0"/>
              <a:t>3:</a:t>
            </a:r>
            <a:endParaRPr lang="en-US" sz="3000" dirty="0"/>
          </a:p>
          <a:p>
            <a:pPr marL="0" indent="0" algn="ctr">
              <a:buNone/>
            </a:pPr>
            <a:r>
              <a:rPr lang="en-US" sz="3200" dirty="0"/>
              <a:t>Machine Learning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28" y="2947409"/>
            <a:ext cx="5708943" cy="1936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808085">
            <a:off x="1943068" y="2683855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Ongoing (Q1 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2020)</a:t>
            </a:r>
            <a:endParaRPr lang="sv-SE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Part 3:</a:t>
            </a:r>
          </a:p>
          <a:p>
            <a:pPr marL="0" indent="0" algn="ctr">
              <a:buNone/>
            </a:pPr>
            <a:r>
              <a:rPr lang="en-US" sz="3400" dirty="0" smtClean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18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Main Categories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12063" y="5281410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89833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57" y="1305812"/>
            <a:ext cx="2957134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23" y="1305812"/>
            <a:ext cx="295713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Motivation</a:t>
            </a:r>
            <a:endParaRPr lang="sv-SE" dirty="0"/>
          </a:p>
        </p:txBody>
      </p:sp>
      <p:sp>
        <p:nvSpPr>
          <p:cNvPr id="5" name="Arc 4"/>
          <p:cNvSpPr/>
          <p:nvPr/>
        </p:nvSpPr>
        <p:spPr>
          <a:xfrm flipH="1">
            <a:off x="4800600" y="1892300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c 5"/>
          <p:cNvSpPr/>
          <p:nvPr/>
        </p:nvSpPr>
        <p:spPr>
          <a:xfrm flipH="1">
            <a:off x="5902960" y="2471420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8078439" y="2363474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5496560" y="307086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5-Point Star 8"/>
          <p:cNvSpPr/>
          <p:nvPr/>
        </p:nvSpPr>
        <p:spPr>
          <a:xfrm>
            <a:off x="5702300" y="273558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5-Point Star 9"/>
          <p:cNvSpPr/>
          <p:nvPr/>
        </p:nvSpPr>
        <p:spPr>
          <a:xfrm>
            <a:off x="5443220" y="362458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5-Point Star 10"/>
          <p:cNvSpPr/>
          <p:nvPr/>
        </p:nvSpPr>
        <p:spPr>
          <a:xfrm>
            <a:off x="5130800" y="332994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5610816" y="2886640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1998" y="3388267"/>
                <a:ext cx="6858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98" y="3388267"/>
                <a:ext cx="6858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1277827" y="3572933"/>
            <a:ext cx="3515331" cy="0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56542" y="3265156"/>
            <a:ext cx="215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Η</a:t>
            </a:r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RO Data (1 min average</a:t>
            </a:r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d</a:t>
            </a:r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6" name="Elbow Connector 15"/>
          <p:cNvCxnSpPr>
            <a:endCxn id="9" idx="1"/>
          </p:cNvCxnSpPr>
          <p:nvPr/>
        </p:nvCxnSpPr>
        <p:spPr>
          <a:xfrm flipV="1">
            <a:off x="4793158" y="2776328"/>
            <a:ext cx="909142" cy="796605"/>
          </a:xfrm>
          <a:prstGeom prst="bentConnector3">
            <a:avLst>
              <a:gd name="adj1" fmla="val -289"/>
            </a:avLst>
          </a:prstGeom>
          <a:ln w="9525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67883" y="2275114"/>
            <a:ext cx="90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84670" y="3914240"/>
            <a:ext cx="6030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MMS</a:t>
            </a:r>
            <a:endParaRPr lang="sv-SE" sz="1400" dirty="0">
              <a:solidFill>
                <a:srgbClr val="FF0000"/>
              </a:solidFill>
            </a:endParaRPr>
          </a:p>
        </p:txBody>
      </p:sp>
      <p:sp>
        <p:nvSpPr>
          <p:cNvPr id="19" name="5-Point Star 18"/>
          <p:cNvSpPr/>
          <p:nvPr/>
        </p:nvSpPr>
        <p:spPr>
          <a:xfrm>
            <a:off x="5697220" y="368528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5-Point Star 19"/>
          <p:cNvSpPr/>
          <p:nvPr/>
        </p:nvSpPr>
        <p:spPr>
          <a:xfrm>
            <a:off x="5669280" y="3363629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5-Point Star 20"/>
          <p:cNvSpPr/>
          <p:nvPr/>
        </p:nvSpPr>
        <p:spPr>
          <a:xfrm>
            <a:off x="5057140" y="367030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5-Point Star 21"/>
          <p:cNvSpPr/>
          <p:nvPr/>
        </p:nvSpPr>
        <p:spPr>
          <a:xfrm>
            <a:off x="5284670" y="2908592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5-Point Star 22"/>
          <p:cNvSpPr/>
          <p:nvPr/>
        </p:nvSpPr>
        <p:spPr>
          <a:xfrm>
            <a:off x="5965273" y="296366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5-Point Star 23"/>
          <p:cNvSpPr/>
          <p:nvPr/>
        </p:nvSpPr>
        <p:spPr>
          <a:xfrm>
            <a:off x="1540850" y="157549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TextBox 24"/>
          <p:cNvSpPr txBox="1"/>
          <p:nvPr/>
        </p:nvSpPr>
        <p:spPr>
          <a:xfrm>
            <a:off x="7855952" y="1720195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1540850" y="1758647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TextBox 26"/>
          <p:cNvSpPr txBox="1"/>
          <p:nvPr/>
        </p:nvSpPr>
        <p:spPr>
          <a:xfrm>
            <a:off x="1647530" y="1490336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47530" y="1688876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5200" y="3047637"/>
                <a:ext cx="710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0" y="3047637"/>
                <a:ext cx="71029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81" y="3388267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999045" y="3235298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2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&amp; Backpropagation</a:t>
            </a:r>
            <a:endParaRPr lang="en-US" sz="3600" dirty="0"/>
          </a:p>
        </p:txBody>
      </p:sp>
      <p:pic>
        <p:nvPicPr>
          <p:cNvPr id="5" name="Picture 2" descr="https://i.stack.imgur.com/H1K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37" y="1271587"/>
            <a:ext cx="61817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55450" y="3587820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6067" y="3149600"/>
            <a:ext cx="567266" cy="232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4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71047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shocks? What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jets? Do they have different properties? Different generation mechanism?</a:t>
                      </a:r>
                    </a:p>
                    <a:p>
                      <a:pPr algn="ctr"/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Overview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4" y="3117891"/>
            <a:ext cx="1979898" cy="1343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7" y="4305126"/>
            <a:ext cx="1619370" cy="1773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6473" y="426362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Stencil" panose="040409050D0802020404" pitchFamily="82" charset="0"/>
              </a:rPr>
              <a:t>VS</a:t>
            </a:r>
            <a:endParaRPr lang="sv-SE" sz="2400" dirty="0">
              <a:solidFill>
                <a:srgbClr val="00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576000" y="207037"/>
            <a:ext cx="11041200" cy="587286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A Trained Neural Network</a:t>
            </a:r>
            <a:endParaRPr lang="en-US" dirty="0"/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94" y="1359036"/>
            <a:ext cx="7620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5902223"/>
            <a:ext cx="4842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</a:rPr>
              <a:t>*</a:t>
            </a:r>
            <a:r>
              <a:rPr lang="en-US" sz="1400" dirty="0" smtClean="0">
                <a:solidFill>
                  <a:srgbClr val="000000"/>
                </a:solidFill>
              </a:rPr>
              <a:t>Video Courtesy</a:t>
            </a:r>
            <a:r>
              <a:rPr lang="en-US" sz="1400" b="1" dirty="0" smtClean="0">
                <a:solidFill>
                  <a:srgbClr val="000000"/>
                </a:solidFill>
              </a:rPr>
              <a:t>: </a:t>
            </a:r>
            <a:r>
              <a:rPr lang="en-US" sz="1400" b="1" dirty="0">
                <a:solidFill>
                  <a:srgbClr val="000000"/>
                </a:solidFill>
              </a:rPr>
              <a:t>3Blue1Brown </a:t>
            </a:r>
            <a:r>
              <a:rPr lang="en-US" sz="1400" dirty="0" smtClean="0">
                <a:solidFill>
                  <a:srgbClr val="000000"/>
                </a:solidFill>
              </a:rPr>
              <a:t> (Check him on YouTube!)</a:t>
            </a: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Schematic of Procedure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2136824" y="1597046"/>
            <a:ext cx="1955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Wind Data 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2866" y="2391743"/>
            <a:ext cx="3583453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6319" y="2391743"/>
            <a:ext cx="2076598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9828" y="1597046"/>
            <a:ext cx="1919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 Jet’s Class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82917" y="2387197"/>
            <a:ext cx="3457790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2731" y="1597046"/>
            <a:ext cx="1843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184455" y="3668093"/>
            <a:ext cx="803391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Flowchart: Connector 11"/>
          <p:cNvSpPr/>
          <p:nvPr/>
        </p:nvSpPr>
        <p:spPr>
          <a:xfrm>
            <a:off x="4987846" y="343949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lowchart: Connector 12"/>
          <p:cNvSpPr/>
          <p:nvPr/>
        </p:nvSpPr>
        <p:spPr>
          <a:xfrm>
            <a:off x="4987846" y="412529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lowchart: Connector 13"/>
          <p:cNvSpPr/>
          <p:nvPr/>
        </p:nvSpPr>
        <p:spPr>
          <a:xfrm>
            <a:off x="5643033" y="3697092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4988635" y="276028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5648166" y="298888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2630" y="3488621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30" y="3488621"/>
                <a:ext cx="4106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6703319" y="3673287"/>
            <a:ext cx="707573" cy="18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7434984" y="3693372"/>
            <a:ext cx="229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Quasi – Perpendicular 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0" name="Straight Connector 19"/>
          <p:cNvCxnSpPr>
            <a:stCxn id="15" idx="6"/>
            <a:endCxn id="16" idx="2"/>
          </p:cNvCxnSpPr>
          <p:nvPr/>
        </p:nvCxnSpPr>
        <p:spPr>
          <a:xfrm>
            <a:off x="5445835" y="2988888"/>
            <a:ext cx="202331" cy="2286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1" name="Straight Connector 20"/>
          <p:cNvCxnSpPr>
            <a:stCxn id="12" idx="6"/>
            <a:endCxn id="16" idx="2"/>
          </p:cNvCxnSpPr>
          <p:nvPr/>
        </p:nvCxnSpPr>
        <p:spPr>
          <a:xfrm flipV="1">
            <a:off x="5445046" y="3217488"/>
            <a:ext cx="203120" cy="4506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2" name="Straight Connector 21"/>
          <p:cNvCxnSpPr>
            <a:stCxn id="13" idx="6"/>
            <a:endCxn id="16" idx="2"/>
          </p:cNvCxnSpPr>
          <p:nvPr/>
        </p:nvCxnSpPr>
        <p:spPr>
          <a:xfrm flipV="1">
            <a:off x="5445046" y="3217488"/>
            <a:ext cx="203120" cy="11364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3" name="Straight Connector 22"/>
          <p:cNvCxnSpPr>
            <a:stCxn id="15" idx="6"/>
            <a:endCxn id="14" idx="2"/>
          </p:cNvCxnSpPr>
          <p:nvPr/>
        </p:nvCxnSpPr>
        <p:spPr>
          <a:xfrm>
            <a:off x="5445835" y="2988888"/>
            <a:ext cx="197198" cy="936804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4" name="Straight Connector 23"/>
          <p:cNvCxnSpPr>
            <a:stCxn id="12" idx="6"/>
            <a:endCxn id="14" idx="2"/>
          </p:cNvCxnSpPr>
          <p:nvPr/>
        </p:nvCxnSpPr>
        <p:spPr>
          <a:xfrm>
            <a:off x="5445046" y="3668093"/>
            <a:ext cx="197987" cy="25759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5" name="Straight Connector 24"/>
          <p:cNvCxnSpPr>
            <a:stCxn id="13" idx="6"/>
            <a:endCxn id="14" idx="2"/>
          </p:cNvCxnSpPr>
          <p:nvPr/>
        </p:nvCxnSpPr>
        <p:spPr>
          <a:xfrm flipV="1">
            <a:off x="5445046" y="3925692"/>
            <a:ext cx="197987" cy="42820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430846" y="3327760"/>
            <a:ext cx="167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D8DB0"/>
                </a:solidFill>
                <a:latin typeface="Calibri" panose="020F0502020204030204"/>
              </a:rPr>
              <a:t>Quasi – Parallel </a:t>
            </a:r>
            <a:endParaRPr lang="en-US" dirty="0">
              <a:solidFill>
                <a:srgbClr val="1D8DB0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458353" y="3439493"/>
                <a:ext cx="2882986" cy="368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l-G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r>
                      <a:rPr lang="el-GR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l-G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…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53" y="3439493"/>
                <a:ext cx="2882986" cy="368499"/>
              </a:xfrm>
              <a:prstGeom prst="rect">
                <a:avLst/>
              </a:prstGeom>
              <a:blipFill>
                <a:blip r:embed="rId3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0066212" y="33277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sv-SE" dirty="0"/>
          </a:p>
        </p:txBody>
      </p:sp>
      <p:sp>
        <p:nvSpPr>
          <p:cNvPr id="29" name="TextBox 28"/>
          <p:cNvSpPr txBox="1"/>
          <p:nvPr/>
        </p:nvSpPr>
        <p:spPr>
          <a:xfrm>
            <a:off x="10068431" y="37287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sv-SE" dirty="0"/>
          </a:p>
        </p:txBody>
      </p:sp>
      <p:sp>
        <p:nvSpPr>
          <p:cNvPr id="3" name="Rectangle 2"/>
          <p:cNvSpPr/>
          <p:nvPr/>
        </p:nvSpPr>
        <p:spPr>
          <a:xfrm>
            <a:off x="2245068" y="5073650"/>
            <a:ext cx="7244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Solar Wind </a:t>
            </a:r>
            <a:r>
              <a:rPr lang="en-US" dirty="0" smtClean="0">
                <a:solidFill>
                  <a:srgbClr val="000000"/>
                </a:solidFill>
              </a:rPr>
              <a:t>-----------------------------------------------------&gt; </a:t>
            </a:r>
            <a:r>
              <a:rPr lang="en-US" dirty="0">
                <a:solidFill>
                  <a:srgbClr val="000000"/>
                </a:solidFill>
              </a:rPr>
              <a:t>Magnetosheath</a:t>
            </a:r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476735" y="1441744"/>
                <a:ext cx="3912533" cy="4464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Solar Wind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𝑀𝑀𝑆</m:t>
                        </m:r>
                      </m:sub>
                    </m:sSub>
                  </m:oMath>
                </a14:m>
                <a:endParaRPr lang="en-US" b="0" dirty="0" smtClean="0">
                  <a:solidFill>
                    <a:srgbClr val="000000"/>
                  </a:solidFill>
                </a:endParaRPr>
              </a:p>
              <a:p>
                <a:endParaRPr lang="sv-SE" dirty="0" smtClean="0"/>
              </a:p>
              <a:p>
                <a:r>
                  <a:rPr lang="en-US" dirty="0" smtClean="0"/>
                  <a:t>Mean Solar Wind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</m:oMath>
                </a14:m>
                <a:endParaRPr lang="en-US" dirty="0" smtClean="0"/>
              </a:p>
              <a:p>
                <a:endParaRPr lang="el-GR" dirty="0" smtClean="0"/>
              </a:p>
              <a:p>
                <a:r>
                  <a:rPr lang="en-US" dirty="0"/>
                  <a:t>Mean Solar Wind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endParaRPr lang="el-GR" dirty="0" smtClean="0"/>
              </a:p>
              <a:p>
                <a:r>
                  <a:rPr lang="el-GR" dirty="0" smtClean="0"/>
                  <a:t>Μ</a:t>
                </a:r>
                <a:r>
                  <a:rPr lang="en-US" dirty="0" smtClean="0"/>
                  <a:t>ax Solar Wind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6735" y="1441744"/>
                <a:ext cx="3912533" cy="4464000"/>
              </a:xfrm>
              <a:blipFill>
                <a:blip r:embed="rId2"/>
                <a:stretch>
                  <a:fillRect l="-2025" t="-177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Input (Solar Wind)</a:t>
            </a:r>
            <a:endParaRPr lang="sv-SE" dirty="0"/>
          </a:p>
        </p:txBody>
      </p:sp>
      <p:sp>
        <p:nvSpPr>
          <p:cNvPr id="6" name="Arc 5"/>
          <p:cNvSpPr/>
          <p:nvPr/>
        </p:nvSpPr>
        <p:spPr>
          <a:xfrm flipH="1">
            <a:off x="1446106" y="1827420"/>
            <a:ext cx="6258560" cy="3464560"/>
          </a:xfrm>
          <a:prstGeom prst="arc">
            <a:avLst>
              <a:gd name="adj1" fmla="val 17444007"/>
              <a:gd name="adj2" fmla="val 3907391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5-Point Star 6"/>
          <p:cNvSpPr/>
          <p:nvPr/>
        </p:nvSpPr>
        <p:spPr>
          <a:xfrm>
            <a:off x="2142066" y="300598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5-Point Star 7"/>
          <p:cNvSpPr/>
          <p:nvPr/>
        </p:nvSpPr>
        <p:spPr>
          <a:xfrm>
            <a:off x="2347806" y="267070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5-Point Star 8"/>
          <p:cNvSpPr/>
          <p:nvPr/>
        </p:nvSpPr>
        <p:spPr>
          <a:xfrm>
            <a:off x="2088726" y="355970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5-Point Star 9"/>
          <p:cNvSpPr/>
          <p:nvPr/>
        </p:nvSpPr>
        <p:spPr>
          <a:xfrm>
            <a:off x="1776306" y="326506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5-Point Star 10"/>
          <p:cNvSpPr/>
          <p:nvPr/>
        </p:nvSpPr>
        <p:spPr>
          <a:xfrm>
            <a:off x="2342726" y="362040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5-Point Star 11"/>
          <p:cNvSpPr/>
          <p:nvPr/>
        </p:nvSpPr>
        <p:spPr>
          <a:xfrm>
            <a:off x="2314786" y="3298749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5-Point Star 12"/>
          <p:cNvSpPr/>
          <p:nvPr/>
        </p:nvSpPr>
        <p:spPr>
          <a:xfrm>
            <a:off x="1702646" y="360542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5-Point Star 13"/>
          <p:cNvSpPr/>
          <p:nvPr/>
        </p:nvSpPr>
        <p:spPr>
          <a:xfrm>
            <a:off x="1930176" y="2843712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5-Point Star 14"/>
          <p:cNvSpPr/>
          <p:nvPr/>
        </p:nvSpPr>
        <p:spPr>
          <a:xfrm>
            <a:off x="2610779" y="289878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598772" y="1896108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17" name="Straight Connector 16"/>
          <p:cNvCxnSpPr>
            <a:endCxn id="9" idx="1"/>
          </p:cNvCxnSpPr>
          <p:nvPr/>
        </p:nvCxnSpPr>
        <p:spPr>
          <a:xfrm>
            <a:off x="1446106" y="3531552"/>
            <a:ext cx="642620" cy="68896"/>
          </a:xfrm>
          <a:prstGeom prst="line">
            <a:avLst/>
          </a:prstGeom>
          <a:ln w="63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2"/>
          </p:cNvCxnSpPr>
          <p:nvPr/>
        </p:nvCxnSpPr>
        <p:spPr>
          <a:xfrm flipV="1">
            <a:off x="1743364" y="3666380"/>
            <a:ext cx="365736" cy="640108"/>
          </a:xfrm>
          <a:prstGeom prst="line">
            <a:avLst/>
          </a:prstGeom>
          <a:ln w="6350">
            <a:solidFill>
              <a:srgbClr val="0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36684" y="3352089"/>
                <a:ext cx="2792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84" y="3352089"/>
                <a:ext cx="27924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02646" y="3844834"/>
                <a:ext cx="331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646" y="3844834"/>
                <a:ext cx="33175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flipH="1">
            <a:off x="2518473" y="2403435"/>
            <a:ext cx="6898640" cy="2179320"/>
          </a:xfrm>
          <a:prstGeom prst="arc">
            <a:avLst>
              <a:gd name="adj1" fmla="val 19802620"/>
              <a:gd name="adj2" fmla="val 1490212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3618808" y="2642615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745" y="1558493"/>
            <a:ext cx="293464" cy="2750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974" y="3709942"/>
            <a:ext cx="253469" cy="2697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745" y="2403435"/>
            <a:ext cx="293464" cy="2750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378" y="4936694"/>
            <a:ext cx="253469" cy="269784"/>
          </a:xfrm>
          <a:prstGeom prst="rect">
            <a:avLst/>
          </a:prstGeom>
        </p:spPr>
      </p:pic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1702647" y="2897052"/>
            <a:ext cx="439419" cy="662648"/>
          </a:xfrm>
          <a:prstGeom prst="line">
            <a:avLst/>
          </a:prstGeom>
          <a:ln w="6350">
            <a:solidFill>
              <a:srgbClr val="0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576094" y="2920820"/>
                <a:ext cx="331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94" y="2920820"/>
                <a:ext cx="331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-28971" y="3531552"/>
            <a:ext cx="1478507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9607" y="3298749"/>
            <a:ext cx="961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  <a:latin typeface="Garamond" panose="02020404030301010803" pitchFamily="18" charset="0"/>
              </a:rPr>
              <a:t>OMNIweb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1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73" y="3315938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473837" y="3162969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 animBg="1"/>
      <p:bldP spid="22" grpId="0"/>
      <p:bldP spid="28" grpId="0"/>
      <p:bldP spid="30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Example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8527040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4000" r="-10017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6985000" y="2919496"/>
            <a:ext cx="1672166" cy="570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35069" y="3569668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8619087" y="3569668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>
            <a:stCxn id="41" idx="2"/>
            <a:endCxn id="35" idx="3"/>
          </p:cNvCxnSpPr>
          <p:nvPr/>
        </p:nvCxnSpPr>
        <p:spPr>
          <a:xfrm flipH="1">
            <a:off x="8657166" y="1834751"/>
            <a:ext cx="1851139" cy="1369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785350" y="1188420"/>
                <a:ext cx="14459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e>
                      </m:d>
                    </m:oMath>
                  </m:oMathPara>
                </a14:m>
                <a:endParaRPr lang="sv-SE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350" y="1188420"/>
                <a:ext cx="144590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27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Example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u="none" dirty="0" smtClean="0">
                              <a:solidFill>
                                <a:srgbClr val="000000"/>
                              </a:solidFill>
                            </a:rPr>
                            <a:t>[</a:t>
                          </a: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66949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u="none" dirty="0" smtClean="0">
                              <a:solidFill>
                                <a:srgbClr val="000000"/>
                              </a:solidFill>
                            </a:rPr>
                            <a:t>[</a:t>
                          </a: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4000" r="-10017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3492500" y="3673295"/>
            <a:ext cx="1816100" cy="570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6235069" y="3569668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8619087" y="3569668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>
            <a:stCxn id="41" idx="2"/>
            <a:endCxn id="35" idx="1"/>
          </p:cNvCxnSpPr>
          <p:nvPr/>
        </p:nvCxnSpPr>
        <p:spPr>
          <a:xfrm>
            <a:off x="1130556" y="1993429"/>
            <a:ext cx="2361944" cy="1964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6404" y="1624097"/>
                <a:ext cx="828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4" y="1624097"/>
                <a:ext cx="82830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6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Example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598700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</a:t>
                          </a:r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Jets</a:t>
                          </a:r>
                          <a:endParaRPr lang="en-US" u="sng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4000" r="-10017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6190300" y="3531841"/>
            <a:ext cx="3233100" cy="852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6235069" y="3569668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8619087" y="3569668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>
            <a:endCxn id="35" idx="1"/>
          </p:cNvCxnSpPr>
          <p:nvPr/>
        </p:nvCxnSpPr>
        <p:spPr>
          <a:xfrm flipV="1">
            <a:off x="3308350" y="3958258"/>
            <a:ext cx="2881950" cy="1104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107865" y="5124512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370558" y="5142383"/>
              <a:ext cx="719666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9666">
                      <a:extLst>
                        <a:ext uri="{9D8B030D-6E8A-4147-A177-3AD203B41FA5}">
                          <a16:colId xmlns:a16="http://schemas.microsoft.com/office/drawing/2014/main" val="369134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36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614496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418307"/>
                  </p:ext>
                </p:extLst>
              </p:nvPr>
            </p:nvGraphicFramePr>
            <p:xfrm>
              <a:off x="3370558" y="5142383"/>
              <a:ext cx="719666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9666">
                      <a:extLst>
                        <a:ext uri="{9D8B030D-6E8A-4147-A177-3AD203B41FA5}">
                          <a16:colId xmlns:a16="http://schemas.microsoft.com/office/drawing/2014/main" val="369134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681" b="-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536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1639" r="-1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4496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250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Results – Classification Accuracies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5939362"/>
                  </p:ext>
                </p:extLst>
              </p:nvPr>
            </p:nvGraphicFramePr>
            <p:xfrm>
              <a:off x="2493701" y="2099983"/>
              <a:ext cx="6826778" cy="27397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179063140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37153640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Certain Jets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[728, 181]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[139,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42]</a:t>
                          </a:r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46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625134"/>
                      </a:ext>
                    </a:extLst>
                  </a:tr>
                  <a:tr h="91095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Max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216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5939362"/>
                  </p:ext>
                </p:extLst>
              </p:nvPr>
            </p:nvGraphicFramePr>
            <p:xfrm>
              <a:off x="2493701" y="2099983"/>
              <a:ext cx="6826778" cy="27397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179063140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371536404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Certain Jets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[728, 181]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[139,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42]</a:t>
                          </a:r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46048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333" r="-100179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625134"/>
                      </a:ext>
                    </a:extLst>
                  </a:tr>
                  <a:tr h="910957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333" r="-100179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21611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24803"/>
              </p:ext>
            </p:extLst>
          </p:nvPr>
        </p:nvGraphicFramePr>
        <p:xfrm>
          <a:off x="6099009" y="3088867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135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62090"/>
              </p:ext>
            </p:extLst>
          </p:nvPr>
        </p:nvGraphicFramePr>
        <p:xfrm>
          <a:off x="8415290" y="3107482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97%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95%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89093"/>
              </p:ext>
            </p:extLst>
          </p:nvPr>
        </p:nvGraphicFramePr>
        <p:xfrm>
          <a:off x="6099009" y="3983691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131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38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37459"/>
              </p:ext>
            </p:extLst>
          </p:nvPr>
        </p:nvGraphicFramePr>
        <p:xfrm>
          <a:off x="8415290" y="4002306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94%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68" y="3293102"/>
            <a:ext cx="348038" cy="370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23" y="4216988"/>
            <a:ext cx="293464" cy="27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3820872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baseline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Without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Bn</m:t>
                                  </m:r>
                                </m:sub>
                              </m:sSub>
                            </m:oMath>
                          </a14:m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 modeling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3820872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6" t="-6329" r="-401105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6329" r="-300000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829" t="-6329" r="-552" b="-44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</a:t>
            </a:r>
            <a:r>
              <a:rPr lang="en-US" dirty="0" smtClean="0"/>
              <a:t>Comparison to Traditional Methods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 Jets : 860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Jets : 211</a:t>
                </a:r>
                <a:endParaRPr lang="sv-SE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blipFill>
                <a:blip r:embed="rId6"/>
                <a:stretch>
                  <a:fillRect t="-5512" b="-1574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902787" y="123611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Machine Learning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4270" y="12331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Physical Methods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1288" y="5116222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And the winner is………..</a:t>
            </a:r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61353440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baseline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Without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Bn</m:t>
                                  </m:r>
                                </m:sub>
                              </m:sSub>
                            </m:oMath>
                          </a14:m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 modeling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96%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61353440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" t="-6329" r="-401105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6329" r="-300000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0829" t="-6329" r="-552" b="-44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96%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</a:t>
            </a:r>
            <a:r>
              <a:rPr lang="en-US" dirty="0" smtClean="0"/>
              <a:t>Comparison to Traditional Methods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 Jets : 860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Jets : 211</a:t>
                </a:r>
                <a:endParaRPr lang="sv-SE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blipFill>
                <a:blip r:embed="rId5"/>
                <a:stretch>
                  <a:fillRect t="-5512" b="-1574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902787" y="123611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Machine Learning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4270" y="12331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Physical Methods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1288" y="5116222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And the winner is………..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1028" name="Picture 4" descr="Αποτέλεσμα εικόνας για artificial intelligence wins over huma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70" y="4424921"/>
            <a:ext cx="3352982" cy="17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3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0544849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baseline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Without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Bn</m:t>
                                  </m:r>
                                </m:sub>
                              </m:sSub>
                            </m:oMath>
                          </a14:m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 modeling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3B3B"/>
                              </a:solidFill>
                            </a:rPr>
                            <a:t>96%</a:t>
                          </a:r>
                          <a:endParaRPr lang="sv-SE" dirty="0">
                            <a:solidFill>
                              <a:srgbClr val="FF3B3B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3B3B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FF3B3B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0544849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" t="-6329" r="-401105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6329" r="-300000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0829" t="-6329" r="-552" b="-44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3B3B"/>
                              </a:solidFill>
                            </a:rPr>
                            <a:t>96%</a:t>
                          </a:r>
                          <a:endParaRPr lang="sv-SE" dirty="0">
                            <a:solidFill>
                              <a:srgbClr val="FF3B3B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3B3B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FF3B3B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</a:t>
            </a:r>
            <a:r>
              <a:rPr lang="en-US" dirty="0" smtClean="0"/>
              <a:t>Comparison to Traditional Methods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 Jets : 860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Jets : 211</a:t>
                </a:r>
                <a:endParaRPr lang="sv-SE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blipFill>
                <a:blip r:embed="rId5"/>
                <a:stretch>
                  <a:fillRect t="-5512" b="-1574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902787" y="123611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Machine Learning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4270" y="12331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Physical Methods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267200" y="4265118"/>
            <a:ext cx="1485900" cy="967282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53100" y="50477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Interesting result! </a:t>
            </a:r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68872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shocks? What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jets? Do they have different properties? Different generation mechanism?</a:t>
                      </a:r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pic>
        <p:nvPicPr>
          <p:cNvPr id="10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01" y="3117891"/>
            <a:ext cx="3306996" cy="28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Overview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007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839140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 ? What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 ? Do they have different properties? Different generation mechanism?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Back to Overview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3311091" y="125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31217" y="3211713"/>
                <a:ext cx="3685983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000000"/>
                    </a:solidFill>
                  </a:rPr>
                  <a:t>Validated database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000000"/>
                    </a:solidFill>
                  </a:rPr>
                  <a:t>Neural Networks outperformed all methods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Bn</m:t>
                        </m:r>
                      </m:sub>
                    </m:sSub>
                  </m:oMath>
                </a14:m>
                <a:endParaRPr lang="sv-SE" dirty="0" smtClean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solidFill>
                      <a:srgbClr val="000000"/>
                    </a:solidFill>
                  </a:rPr>
                  <a:t>Qperp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and </a:t>
                </a:r>
                <a:r>
                  <a:rPr lang="en-US" dirty="0" err="1" smtClean="0">
                    <a:solidFill>
                      <a:srgbClr val="000000"/>
                    </a:solidFill>
                  </a:rPr>
                  <a:t>Qpar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jets happen under different SW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u="sng" dirty="0" smtClean="0">
                    <a:solidFill>
                      <a:srgbClr val="000000"/>
                    </a:solidFill>
                  </a:rPr>
                  <a:t>Future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: Why different solar wind ? Physical reasons ? Unsupervised learning … 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217" y="3211713"/>
                <a:ext cx="3685983" cy="2585323"/>
              </a:xfrm>
              <a:prstGeom prst="rect">
                <a:avLst/>
              </a:prstGeom>
              <a:blipFill>
                <a:blip r:embed="rId2"/>
                <a:stretch>
                  <a:fillRect l="-1322" t="-1415" r="-661" b="-283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07" y="3254863"/>
            <a:ext cx="253469" cy="269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07" y="3811524"/>
            <a:ext cx="253469" cy="269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07" y="4369482"/>
            <a:ext cx="253469" cy="2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94041" y="1166902"/>
            <a:ext cx="6489700" cy="45212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9376" y="1166902"/>
            <a:ext cx="4204665" cy="4521200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Work in progress …</a:t>
            </a:r>
            <a:endParaRPr lang="sv-SE" dirty="0"/>
          </a:p>
        </p:txBody>
      </p:sp>
      <p:sp>
        <p:nvSpPr>
          <p:cNvPr id="7" name="Arc 6"/>
          <p:cNvSpPr/>
          <p:nvPr/>
        </p:nvSpPr>
        <p:spPr>
          <a:xfrm flipH="1">
            <a:off x="4902200" y="2020332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Arc 7"/>
          <p:cNvSpPr/>
          <p:nvPr/>
        </p:nvSpPr>
        <p:spPr>
          <a:xfrm flipH="1">
            <a:off x="6004560" y="2599452"/>
            <a:ext cx="6898640" cy="2179320"/>
          </a:xfrm>
          <a:prstGeom prst="arc">
            <a:avLst>
              <a:gd name="adj1" fmla="val 19309046"/>
              <a:gd name="adj2" fmla="val 2296839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8138891" y="2486213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6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676" y="3440172"/>
                <a:ext cx="6858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" y="3440172"/>
                <a:ext cx="6858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10" idx="3"/>
          </p:cNvCxnSpPr>
          <p:nvPr/>
        </p:nvCxnSpPr>
        <p:spPr>
          <a:xfrm>
            <a:off x="1441505" y="3624838"/>
            <a:ext cx="3452536" cy="0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6" idx="1"/>
          </p:cNvCxnSpPr>
          <p:nvPr/>
        </p:nvCxnSpPr>
        <p:spPr>
          <a:xfrm flipV="1">
            <a:off x="4933950" y="2599452"/>
            <a:ext cx="1233169" cy="1025386"/>
          </a:xfrm>
          <a:prstGeom prst="bentConnector3">
            <a:avLst>
              <a:gd name="adj1" fmla="val 17345"/>
            </a:avLst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17863" y="3072200"/>
            <a:ext cx="976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9423" y="2849136"/>
            <a:ext cx="6030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MMS</a:t>
            </a:r>
            <a:endParaRPr lang="sv-SE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57552" y="1848227"/>
            <a:ext cx="1084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6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67119" y="2445563"/>
            <a:ext cx="75212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Cluster</a:t>
            </a:r>
            <a:endParaRPr lang="sv-SE" sz="1400" dirty="0">
              <a:solidFill>
                <a:srgbClr val="FF0000"/>
              </a:solidFill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4894041" y="3005348"/>
            <a:ext cx="742644" cy="619490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22295" y="3689112"/>
            <a:ext cx="972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Physical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Modeling (?)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9800" y="116690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Solar Wind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1924" y="1166902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Magnetosheath &amp; Magnetosphere</a:t>
            </a:r>
            <a:endParaRPr lang="sv-SE" dirty="0">
              <a:solidFill>
                <a:srgbClr val="00B0F0"/>
              </a:solidFill>
            </a:endParaRPr>
          </a:p>
        </p:txBody>
      </p:sp>
      <p:pic>
        <p:nvPicPr>
          <p:cNvPr id="21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81" y="3388267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104183" y="3148326"/>
            <a:ext cx="639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59178" y="4010343"/>
            <a:ext cx="1184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Garamond" panose="02020404030301010803" pitchFamily="18" charset="0"/>
              </a:rPr>
              <a:t>Qpar</a:t>
            </a:r>
            <a:r>
              <a:rPr lang="en-US" sz="16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 MSH</a:t>
            </a:r>
          </a:p>
          <a:p>
            <a:r>
              <a:rPr lang="en-US" sz="1600" dirty="0" err="1" smtClean="0">
                <a:solidFill>
                  <a:srgbClr val="FF0000"/>
                </a:solidFill>
                <a:latin typeface="Garamond" panose="02020404030301010803" pitchFamily="18" charset="0"/>
              </a:rPr>
              <a:t>Qperp</a:t>
            </a:r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 MSH</a:t>
            </a:r>
            <a:endParaRPr lang="sv-SE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4" name="Elbow Connector 23"/>
          <p:cNvCxnSpPr>
            <a:endCxn id="23" idx="0"/>
          </p:cNvCxnSpPr>
          <p:nvPr/>
        </p:nvCxnSpPr>
        <p:spPr>
          <a:xfrm>
            <a:off x="5037138" y="3624838"/>
            <a:ext cx="814158" cy="385505"/>
          </a:xfrm>
          <a:prstGeom prst="bentConnector2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056158" y="2076231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Solar wind Clusters (?)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/>
      <p:bldP spid="18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Magnetosheath</a:t>
            </a:r>
            <a:r>
              <a:rPr lang="en-US" b="1" dirty="0" smtClean="0"/>
              <a:t> Jets </a:t>
            </a:r>
            <a:r>
              <a:rPr lang="en-US" dirty="0" smtClean="0"/>
              <a:t>are very important and an interesting topic to do research.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 For every space phenomenon there are </a:t>
            </a:r>
            <a:r>
              <a:rPr lang="en-US" b="1" dirty="0" smtClean="0"/>
              <a:t>many different ways to conduct research</a:t>
            </a:r>
            <a:r>
              <a:rPr lang="en-US" dirty="0" smtClean="0"/>
              <a:t>, Theory, Data, Simulations, Machine learning etc.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Take home Message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436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5571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891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51609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(Main) Types of Machine Learning Problems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18" y="1359036"/>
            <a:ext cx="9690163" cy="47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87" y="1528168"/>
            <a:ext cx="6143625" cy="4295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5212" y="3838608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96200" y="1219200"/>
            <a:ext cx="2806700" cy="113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62650" y="2349500"/>
            <a:ext cx="1080425" cy="1250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71312" y="1973216"/>
            <a:ext cx="32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Let’s see what happens here!!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5" idx="2"/>
            <a:endCxn id="6" idx="3"/>
          </p:cNvCxnSpPr>
          <p:nvPr/>
        </p:nvCxnSpPr>
        <p:spPr>
          <a:xfrm flipH="1">
            <a:off x="7043075" y="2349500"/>
            <a:ext cx="2056475" cy="625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48974" y="1730707"/>
                <a:ext cx="5166806" cy="33768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: Output of Neuron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Inputs of Neuron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Weights of each Input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:</a:t>
                </a:r>
                <a:r>
                  <a:rPr lang="en-US" dirty="0"/>
                  <a:t> </a:t>
                </a:r>
                <a:r>
                  <a:rPr lang="en-US" dirty="0" smtClean="0"/>
                  <a:t>bias for each neuron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974" y="1730707"/>
                <a:ext cx="5166806" cy="3376800"/>
              </a:xfrm>
              <a:blipFill>
                <a:blip r:embed="rId3"/>
                <a:stretch>
                  <a:fillRect l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 A Neural Network Input and Output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266" y="2306702"/>
            <a:ext cx="3705225" cy="2114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0501" y="2307740"/>
            <a:ext cx="1150375" cy="211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64923" y="2307740"/>
            <a:ext cx="1150375" cy="2114550"/>
          </a:xfrm>
          <a:prstGeom prst="rect">
            <a:avLst/>
          </a:prstGeom>
          <a:noFill/>
          <a:ln>
            <a:solidFill>
              <a:srgbClr val="1D8DB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8DB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15298" y="2307740"/>
            <a:ext cx="1745203" cy="2114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8DB0"/>
              </a:solidFill>
            </a:endParaRPr>
          </a:p>
        </p:txBody>
      </p:sp>
      <p:cxnSp>
        <p:nvCxnSpPr>
          <p:cNvPr id="9" name="Straight Arrow Connector 8"/>
          <p:cNvCxnSpPr>
            <a:endCxn id="7" idx="2"/>
          </p:cNvCxnSpPr>
          <p:nvPr/>
        </p:nvCxnSpPr>
        <p:spPr>
          <a:xfrm flipH="1" flipV="1">
            <a:off x="8587900" y="4422290"/>
            <a:ext cx="1010253" cy="61486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44000" y="496334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Magic happens here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1009" y="3403144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Random Numbers</a:t>
            </a:r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4098385" y="3172068"/>
            <a:ext cx="242103" cy="831484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39894" y="1649996"/>
                <a:ext cx="5171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94" y="1649996"/>
                <a:ext cx="5171031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46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 animBg="1"/>
      <p:bldP spid="7" grpId="0" animBg="1"/>
      <p:bldP spid="14" grpId="0"/>
      <p:bldP spid="10" grpId="0"/>
      <p:bldP spid="8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62" y="2127121"/>
            <a:ext cx="3571875" cy="2352675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728400" y="359436"/>
            <a:ext cx="11041200" cy="6462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Activation Function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292722" y="1816600"/>
            <a:ext cx="2507226" cy="310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56523" y="5095293"/>
                <a:ext cx="5179623" cy="1040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Sum of all Data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) and Biases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523" y="5095293"/>
                <a:ext cx="5179623" cy="1040093"/>
              </a:xfrm>
              <a:prstGeom prst="rect">
                <a:avLst/>
              </a:prstGeom>
              <a:blipFill>
                <a:blip r:embed="rId3"/>
                <a:stretch>
                  <a:fillRect l="-1059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8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02482" y="5231345"/>
                <a:ext cx="3362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depending on </a:t>
                </a:r>
                <a:r>
                  <a:rPr lang="en-US" b="1" u="sng" dirty="0" smtClean="0">
                    <a:solidFill>
                      <a:srgbClr val="FF0000"/>
                    </a:solidFill>
                  </a:rPr>
                  <a:t>goal</a:t>
                </a:r>
                <a:endParaRPr lang="en-US" b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482" y="5231345"/>
                <a:ext cx="3362972" cy="369332"/>
              </a:xfrm>
              <a:prstGeom prst="rect">
                <a:avLst/>
              </a:prstGeom>
              <a:blipFill>
                <a:blip r:embed="rId2"/>
                <a:stretch>
                  <a:fillRect l="-14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062" y="2127121"/>
            <a:ext cx="3571875" cy="23526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465321" y="1816600"/>
            <a:ext cx="1756888" cy="310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728400" y="359436"/>
            <a:ext cx="11041200" cy="6462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Activation Function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26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548605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shocks? What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jets? Do they have different properties? Different generation mechanism?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Overview</a:t>
            </a:r>
            <a:endParaRPr lang="sv-SE" dirty="0"/>
          </a:p>
        </p:txBody>
      </p:sp>
      <p:pic>
        <p:nvPicPr>
          <p:cNvPr id="6" name="Picture 2" descr="https://i.stack.imgur.com/H1K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21" y="3353899"/>
            <a:ext cx="3429861" cy="23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Activation function Examples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Goal</a:t>
            </a:r>
            <a:r>
              <a:rPr lang="en-US" dirty="0" smtClean="0"/>
              <a:t>:</a:t>
            </a:r>
            <a:r>
              <a:rPr lang="en-US" dirty="0" smtClean="0">
                <a:sym typeface="Wingdings" panose="05000000000000000000" pitchFamily="2" charset="2"/>
              </a:rPr>
              <a:t> Classification</a:t>
            </a:r>
            <a:endParaRPr lang="en-US" dirty="0"/>
          </a:p>
        </p:txBody>
      </p:sp>
      <p:pic>
        <p:nvPicPr>
          <p:cNvPr id="1026" name="Picture 2" descr="https://upload.wikimedia.org/wikipedia/commons/thumb/8/88/Logistic-curve.svg/1024px-Logistic-curv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534" y="2462594"/>
            <a:ext cx="4274131" cy="28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81664" y="3530991"/>
                <a:ext cx="209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=0.8 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64" y="3530991"/>
                <a:ext cx="2099357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3205176" y="2888344"/>
            <a:ext cx="3558481" cy="999656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6763657" y="2888343"/>
            <a:ext cx="2418007" cy="827314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2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26" y="2445919"/>
            <a:ext cx="5314950" cy="34099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Activation function Examples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Goal</a:t>
            </a:r>
            <a:r>
              <a:rPr lang="en-US" dirty="0" smtClean="0"/>
              <a:t>:</a:t>
            </a:r>
            <a:r>
              <a:rPr lang="en-US" dirty="0" smtClean="0">
                <a:sym typeface="Wingdings" panose="05000000000000000000" pitchFamily="2" charset="2"/>
              </a:rPr>
              <a:t>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81664" y="3530991"/>
                <a:ext cx="812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64" y="3530991"/>
                <a:ext cx="81221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3205176" y="3530992"/>
            <a:ext cx="3558481" cy="357008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6763657" y="3530991"/>
            <a:ext cx="2418007" cy="184666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&amp; Backpropagation</a:t>
            </a:r>
            <a:endParaRPr lang="en-US" sz="3600" dirty="0"/>
          </a:p>
        </p:txBody>
      </p:sp>
      <p:pic>
        <p:nvPicPr>
          <p:cNvPr id="1026" name="Picture 2" descr="https://i.stack.imgur.com/H1K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37" y="1615073"/>
            <a:ext cx="61817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55450" y="3934374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199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with Images </a:t>
            </a:r>
            <a:endParaRPr lang="en-US" sz="3600" dirty="0"/>
          </a:p>
        </p:txBody>
      </p:sp>
      <p:pic>
        <p:nvPicPr>
          <p:cNvPr id="11266" name="Picture 2" descr="ÎÏÎ¿ÏÎ­Î»ÎµÏÎ¼Î± ÎµÎ¹ÎºÏÎ½Î±Ï Î³Î¹Î± Neural Network flatten imag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40" y="1359036"/>
            <a:ext cx="5413719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25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ÎÏÎ¿ÏÎ­Î»ÎµÏÎ¼Î± ÎµÎ¹ÎºÏÎ½Î±Ï Î³Î¹Î± Neural Network flatte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40" y="1359036"/>
            <a:ext cx="5413719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with Images </a:t>
            </a:r>
            <a:r>
              <a:rPr lang="el-GR" sz="3600" dirty="0" smtClean="0"/>
              <a:t>– </a:t>
            </a:r>
            <a:r>
              <a:rPr lang="en-US" sz="3600" dirty="0" smtClean="0"/>
              <a:t>Dog example</a:t>
            </a:r>
            <a:endParaRPr lang="en-US" sz="3600" dirty="0"/>
          </a:p>
        </p:txBody>
      </p:sp>
      <p:pic>
        <p:nvPicPr>
          <p:cNvPr id="1026" name="Picture 2" descr="ÎÏÎ¿ÏÎ­Î»ÎµÏÎ¼Î± ÎµÎ¹ÎºÏÎ½Î±Ï Î³Î¹Î± dog cheval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920905"/>
            <a:ext cx="1905410" cy="28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846" y="1546586"/>
            <a:ext cx="619153" cy="40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3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Convolution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5060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5308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Convolution Neural Network (CNN) Layers</a:t>
            </a:r>
            <a:endParaRPr lang="en-US" sz="3600" dirty="0"/>
          </a:p>
        </p:txBody>
      </p:sp>
      <p:pic>
        <p:nvPicPr>
          <p:cNvPr id="3076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192" y="3050111"/>
            <a:ext cx="5644725" cy="23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-systems.github.io/HSE545/machine%20learning%20all/Workshop/PHMAP/image_files/conv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36" y="2785294"/>
            <a:ext cx="4044444" cy="288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528" y="1892658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Convolution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Extract features &amp; Keep spatial relationship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3335" y="189265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Pooling/Subsampling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Reduce dimensionality &amp; retain information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4864" y="5915871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*</a:t>
            </a:r>
            <a:r>
              <a:rPr lang="en-US" sz="1400" dirty="0">
                <a:solidFill>
                  <a:srgbClr val="000000"/>
                </a:solidFill>
              </a:rPr>
              <a:t>Figure </a:t>
            </a:r>
            <a:r>
              <a:rPr lang="en-US" sz="1400" dirty="0" smtClean="0">
                <a:solidFill>
                  <a:srgbClr val="000000"/>
                </a:solidFill>
              </a:rPr>
              <a:t>Courtesy: Erik </a:t>
            </a:r>
            <a:r>
              <a:rPr lang="en-US" sz="1400" dirty="0" err="1">
                <a:solidFill>
                  <a:srgbClr val="000000"/>
                </a:solidFill>
              </a:rPr>
              <a:t>Reppel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4591" y="5915871"/>
            <a:ext cx="3318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*Figure Courtesy: </a:t>
            </a:r>
            <a:r>
              <a:rPr lang="en-US" sz="1400" dirty="0" smtClean="0">
                <a:solidFill>
                  <a:srgbClr val="000000"/>
                </a:solidFill>
              </a:rPr>
              <a:t>Cambridge Spark Ltd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1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Example of CNN</a:t>
            </a:r>
            <a:endParaRPr lang="en-US" sz="3600" dirty="0"/>
          </a:p>
        </p:txBody>
      </p:sp>
      <p:pic>
        <p:nvPicPr>
          <p:cNvPr id="4098" name="Picture 2" descr="https://writelatex.s3.amazonaws.com/mvxpfptvpmkx/uploads/16011/25130203/1.png?X-Amz-Expires=14400&amp;X-Amz-Date=20180615T112203Z&amp;X-Amz-Algorithm=AWS4-HMAC-SHA256&amp;X-Amz-Credential=AKIAJF667VKUK4OW3LCA/20180615/us-east-1/s3/aws4_request&amp;X-Amz-SignedHeaders=host&amp;X-Amz-Signature=32046fe3dfdaf1f7c2e5eaf3cde9e15409098451c6ef0cce1d7cde309391932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239868"/>
            <a:ext cx="11041062" cy="3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0" y="587270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*Figure </a:t>
            </a:r>
            <a:r>
              <a:rPr lang="en-US" sz="1400" dirty="0">
                <a:solidFill>
                  <a:srgbClr val="000000"/>
                </a:solidFill>
              </a:rPr>
              <a:t>Courtesy: </a:t>
            </a:r>
            <a:r>
              <a:rPr lang="en-US" sz="1400" dirty="0" err="1">
                <a:solidFill>
                  <a:srgbClr val="000000"/>
                </a:solidFill>
              </a:rPr>
              <a:t>Suhyun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Kim </a:t>
            </a:r>
            <a:r>
              <a:rPr lang="en-US" sz="1400" dirty="0" err="1" smtClean="0">
                <a:solidFill>
                  <a:srgbClr val="000000"/>
                </a:solidFill>
              </a:rPr>
              <a:t>iSystems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Design </a:t>
            </a:r>
            <a:r>
              <a:rPr lang="en-US" sz="1400" dirty="0" smtClean="0">
                <a:solidFill>
                  <a:srgbClr val="000000"/>
                </a:solidFill>
              </a:rPr>
              <a:t>Labs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54" y="1359036"/>
            <a:ext cx="1347946" cy="75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05" y="1415490"/>
            <a:ext cx="1704530" cy="7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-systems.github.io/HSE545/machine%20learning%20all/Workshop/PHMAP/image_files/conv_animation.gif"/>
          <p:cNvPicPr>
            <a:picLocks noChangeAspect="1" noChangeArrowheads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19" y="1346466"/>
            <a:ext cx="1173001" cy="8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0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5520600" cy="4464000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Input</a:t>
            </a:r>
            <a:r>
              <a:rPr lang="en-US" dirty="0" smtClean="0"/>
              <a:t>: MNIST database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NN vs CNN</a:t>
            </a:r>
            <a:endParaRPr lang="en-US" sz="3600" dirty="0"/>
          </a:p>
        </p:txBody>
      </p:sp>
      <p:pic>
        <p:nvPicPr>
          <p:cNvPr id="2050" name="Picture 2" descr="ÎÏÎ¿ÏÎ­Î»ÎµÏÎ¼Î± ÎµÎ¹ÎºÏÎ½Î±Ï Î³Î¹Î± MNIST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0" y="2168737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6096600" y="1656000"/>
            <a:ext cx="5520600" cy="161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Neural Network Result: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97.3%</a:t>
            </a:r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/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27" y="1276890"/>
            <a:ext cx="1347946" cy="75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https://writelatex.s3.amazonaws.com/mvxpfptvpmkx/uploads/16011/25130203/1.png?X-Amz-Expires=14400&amp;X-Amz-Date=20180615T112203Z&amp;X-Amz-Algorithm=AWS4-HMAC-SHA256&amp;X-Amz-Credential=AKIAJF667VKUK4OW3LCA/20180615/us-east-1/s3/aws4_request&amp;X-Amz-SignedHeaders=host&amp;X-Amz-Signature=32046fe3dfdaf1f7c2e5eaf3cde9e15409098451c6ef0cce1d7cde309391932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247" y="3477892"/>
            <a:ext cx="3821305" cy="11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6096599" y="4286085"/>
            <a:ext cx="5520600" cy="161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Convolution Neural Network Result: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99.07%</a:t>
            </a:r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/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30" y="1359036"/>
            <a:ext cx="9012327" cy="44640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110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Why normalization is vital?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05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97" y="3022005"/>
            <a:ext cx="7874405" cy="256553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6000" y="431800"/>
            <a:ext cx="11041200" cy="20246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Part 1:</a:t>
            </a:r>
          </a:p>
          <a:p>
            <a:pPr marL="0" indent="0" algn="ctr">
              <a:buNone/>
            </a:pPr>
            <a:r>
              <a:rPr lang="en-US" sz="3000" dirty="0"/>
              <a:t>Simulations </a:t>
            </a:r>
          </a:p>
          <a:p>
            <a:pPr marL="0" indent="0" algn="ctr">
              <a:buNone/>
            </a:pPr>
            <a:r>
              <a:rPr lang="en-US" sz="3000" dirty="0">
                <a:latin typeface="Stencil" panose="040409050D0802020404" pitchFamily="82" charset="0"/>
              </a:rPr>
              <a:t>VS</a:t>
            </a:r>
            <a:endParaRPr lang="sv-SE" sz="3000" dirty="0">
              <a:latin typeface="Stencil" panose="040409050D0802020404" pitchFamily="82" charset="0"/>
            </a:endParaRPr>
          </a:p>
          <a:p>
            <a:pPr marL="0" indent="0" algn="ctr">
              <a:buNone/>
            </a:pPr>
            <a:r>
              <a:rPr lang="en-US" sz="3000" dirty="0"/>
              <a:t> </a:t>
            </a:r>
            <a:r>
              <a:rPr lang="en-US" sz="3000" dirty="0" smtClean="0"/>
              <a:t>Measurements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 rot="19808085">
            <a:off x="1049832" y="2888678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Ongoing (Q1 2020)</a:t>
            </a:r>
            <a:endParaRPr lang="sv-SE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2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135328" y="1656000"/>
                <a:ext cx="5481871" cy="18983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u="sng" dirty="0" smtClean="0">
                    <a:latin typeface="+mj-lt"/>
                  </a:rPr>
                  <a:t>Loss Function/Error:</a:t>
                </a:r>
              </a:p>
              <a:p>
                <a:pPr marL="0" indent="0">
                  <a:buNone/>
                </a:pP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5328" y="1656000"/>
                <a:ext cx="5481871" cy="1898362"/>
              </a:xfrm>
              <a:blipFill>
                <a:blip r:embed="rId2"/>
                <a:stretch>
                  <a:fillRect l="-1667" t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Gradient Descent - Training</a:t>
            </a:r>
            <a:endParaRPr lang="en-US" sz="3600" dirty="0"/>
          </a:p>
        </p:txBody>
      </p:sp>
      <p:pic>
        <p:nvPicPr>
          <p:cNvPr id="1026" name="Picture 2" descr="ÎÏÎ¿ÏÎ­Î»ÎµÏÎ¼Î± ÎµÎ¹ÎºÏÎ½Î±Ï Î³Î¹Î±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2" y="1656000"/>
            <a:ext cx="4681896" cy="367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Advanced Activation functions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Goal </a:t>
            </a:r>
            <a:r>
              <a:rPr lang="en-US" dirty="0" smtClean="0">
                <a:sym typeface="Wingdings" panose="05000000000000000000" pitchFamily="2" charset="2"/>
              </a:rPr>
              <a:t> Complexity</a:t>
            </a:r>
          </a:p>
          <a:p>
            <a:pPr marL="0" indent="0" algn="ctr">
              <a:buNone/>
            </a:pPr>
            <a:r>
              <a:rPr lang="en-US" dirty="0" smtClean="0">
                <a:sym typeface="Wingdings" panose="05000000000000000000" pitchFamily="2" charset="2"/>
              </a:rPr>
              <a:t>Non-linear activations (Hidden Layers)</a:t>
            </a:r>
            <a:endParaRPr lang="en-US" dirty="0"/>
          </a:p>
        </p:txBody>
      </p:sp>
      <p:pic>
        <p:nvPicPr>
          <p:cNvPr id="10242" name="Picture 2" descr="https://cdn-images-1.medium.com/max/1600/1*A_Bzn0CjUgOXtPCJKnKLq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00" y="3138846"/>
            <a:ext cx="67056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083732"/>
            <a:ext cx="5108520" cy="49817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MMS</a:t>
            </a:r>
          </a:p>
          <a:p>
            <a:pPr marL="0" indent="0" algn="ctr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Database 2015 – 2018 (</a:t>
            </a:r>
            <a:r>
              <a:rPr lang="en-US" dirty="0" smtClean="0">
                <a:solidFill>
                  <a:srgbClr val="00B050"/>
                </a:solidFill>
              </a:rPr>
              <a:t>8499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Data gaps (</a:t>
            </a:r>
            <a:r>
              <a:rPr lang="en-US" dirty="0" smtClean="0">
                <a:solidFill>
                  <a:srgbClr val="FF0000"/>
                </a:solidFill>
              </a:rPr>
              <a:t>- 45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 smtClean="0"/>
              <a:t>Unstable SW conditions (</a:t>
            </a:r>
            <a:r>
              <a:rPr lang="en-US" dirty="0" smtClean="0">
                <a:solidFill>
                  <a:srgbClr val="FF0000"/>
                </a:solidFill>
              </a:rPr>
              <a:t>- 2357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Total: </a:t>
            </a:r>
          </a:p>
          <a:p>
            <a:pPr marL="0" indent="0" algn="ctr">
              <a:buNone/>
            </a:pPr>
            <a:r>
              <a:rPr lang="sv-SE" dirty="0" smtClean="0">
                <a:solidFill>
                  <a:srgbClr val="00B050"/>
                </a:solidFill>
              </a:rPr>
              <a:t>6142</a:t>
            </a:r>
            <a:r>
              <a:rPr lang="sv-SE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Jets with Measurements – MMS 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08" y="1286933"/>
            <a:ext cx="3670832" cy="4915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67054" y="1184637"/>
                <a:ext cx="1958485" cy="44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&gt;2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54" y="1184637"/>
                <a:ext cx="1958485" cy="447558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0041466" y="1408416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41466" y="2022240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41466" y="277639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1466" y="3456577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41466" y="4753365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74302" y="5483208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41466" y="4139497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85122" y="1677840"/>
            <a:ext cx="2184400" cy="719666"/>
          </a:xfrm>
          <a:prstGeom prst="straightConnector1">
            <a:avLst/>
          </a:prstGeom>
          <a:ln w="12700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0293696" y="593230"/>
                <a:ext cx="1790683" cy="406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696" y="593230"/>
                <a:ext cx="1790683" cy="406009"/>
              </a:xfrm>
              <a:prstGeom prst="rect">
                <a:avLst/>
              </a:prstGeom>
              <a:blipFill>
                <a:blip r:embed="rId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13" idx="0"/>
            <a:endCxn id="23" idx="2"/>
          </p:cNvCxnSpPr>
          <p:nvPr/>
        </p:nvCxnSpPr>
        <p:spPr>
          <a:xfrm flipV="1">
            <a:off x="11189038" y="999239"/>
            <a:ext cx="0" cy="409177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4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Jets with Simulations – Vlasiator </a:t>
            </a:r>
            <a:endParaRPr lang="sv-SE" dirty="0"/>
          </a:p>
        </p:txBody>
      </p:sp>
      <p:pic>
        <p:nvPicPr>
          <p:cNvPr id="6" name="final_5cace7ae23cb4e00132e134e_2437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48155" y="1232958"/>
            <a:ext cx="4159925" cy="4583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80320" y="5440680"/>
            <a:ext cx="1193800" cy="416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576000" y="1083733"/>
            <a:ext cx="5108520" cy="4464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Vlasiator</a:t>
            </a:r>
          </a:p>
          <a:p>
            <a:r>
              <a:rPr lang="en-US" dirty="0"/>
              <a:t>G</a:t>
            </a:r>
            <a:r>
              <a:rPr lang="en-US" dirty="0" smtClean="0"/>
              <a:t>lobal hybrid-Vlasov</a:t>
            </a:r>
            <a:endParaRPr lang="en-US" dirty="0"/>
          </a:p>
          <a:p>
            <a:r>
              <a:rPr lang="en-US" dirty="0" smtClean="0"/>
              <a:t>Protons = Distribution functions </a:t>
            </a:r>
          </a:p>
          <a:p>
            <a:r>
              <a:rPr lang="en-US" dirty="0" smtClean="0"/>
              <a:t>Electrons = Massless fluid</a:t>
            </a:r>
          </a:p>
          <a:p>
            <a:r>
              <a:rPr lang="en-US" dirty="0" smtClean="0"/>
              <a:t>2D3V simulations (Although 3D possible)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Number of Jets: </a:t>
            </a:r>
            <a:r>
              <a:rPr lang="en-US" dirty="0">
                <a:solidFill>
                  <a:srgbClr val="00B050"/>
                </a:solidFill>
              </a:rPr>
              <a:t>273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60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2844</Words>
  <Application>Microsoft Office PowerPoint</Application>
  <PresentationFormat>Widescreen</PresentationFormat>
  <Paragraphs>617</Paragraphs>
  <Slides>71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</vt:lpstr>
      <vt:lpstr>Calibri</vt:lpstr>
      <vt:lpstr>Cambria Math</vt:lpstr>
      <vt:lpstr>Garamond</vt:lpstr>
      <vt:lpstr>Garamond Premr Pro</vt:lpstr>
      <vt:lpstr>Georgia</vt:lpstr>
      <vt:lpstr>Stencil</vt:lpstr>
      <vt:lpstr>Times New Roman</vt:lpstr>
      <vt:lpstr>Wingdings</vt:lpstr>
      <vt:lpstr>KU Leuven</vt:lpstr>
      <vt:lpstr>Magnetosheath Jets: Simulations, Data Analysis &amp; Machine Learning  Savvas Raptis  Space and Plasma Physics, School of Electrical Engineering and Computer Science, KTH Royal Institute of Technology, Sweden  Collaboration with: Tomas Karlsson, Minna Palmroth,  Ferdinand Plaschke, Sigiava Aminalragia-Giamini, Anita Kullen, Per-arne Lindqvist et al.     Athens, 29/01/2020 </vt:lpstr>
      <vt:lpstr>PowerPoint Presentation</vt:lpstr>
      <vt:lpstr>Magnetosheath Jets</vt:lpstr>
      <vt:lpstr>Overview</vt:lpstr>
      <vt:lpstr>Overview</vt:lpstr>
      <vt:lpstr>Overview</vt:lpstr>
      <vt:lpstr>PowerPoint Presentation</vt:lpstr>
      <vt:lpstr>Jets with Measurements – MMS </vt:lpstr>
      <vt:lpstr>Jets with Simulations – Vlasiator </vt:lpstr>
      <vt:lpstr>Magnetosheath Jets – Full Dataset</vt:lpstr>
      <vt:lpstr>Main Results – Case Comparison</vt:lpstr>
      <vt:lpstr>Main Results – Case Comparison</vt:lpstr>
      <vt:lpstr>Main Difference between MMS &amp; Vlasiator</vt:lpstr>
      <vt:lpstr>Main Results – Some Statistical Properties</vt:lpstr>
      <vt:lpstr>Main Results – Some Statistical Properties</vt:lpstr>
      <vt:lpstr>Only Vlasiator Statistics – Superposed Epoch Analysis</vt:lpstr>
      <vt:lpstr>Back to Overview</vt:lpstr>
      <vt:lpstr>PowerPoint Presentation</vt:lpstr>
      <vt:lpstr>Motivation – Main Subcategories</vt:lpstr>
      <vt:lpstr>Task – Find Θ_Bn</vt:lpstr>
      <vt:lpstr>PowerPoint Presentation</vt:lpstr>
      <vt:lpstr>Quasi-parallel jet using MMS</vt:lpstr>
      <vt:lpstr>Quasi-perpendicular jet using MMS</vt:lpstr>
      <vt:lpstr>Differences of each class</vt:lpstr>
      <vt:lpstr>Classification Procedure in progress</vt:lpstr>
      <vt:lpstr>Main Categories</vt:lpstr>
      <vt:lpstr>Database of Jets</vt:lpstr>
      <vt:lpstr>What are we looking for (?)</vt:lpstr>
      <vt:lpstr>Boundary Jets</vt:lpstr>
      <vt:lpstr>Quasi Parallel Jets – Shock ripples</vt:lpstr>
      <vt:lpstr>Quasi Parallel Jets – SLAMS</vt:lpstr>
      <vt:lpstr>Mechanisms ideas for each jets</vt:lpstr>
      <vt:lpstr>Encapsulated Hypothesis</vt:lpstr>
      <vt:lpstr>Back to Overview</vt:lpstr>
      <vt:lpstr>PowerPoint Presentation</vt:lpstr>
      <vt:lpstr>PowerPoint Presentation</vt:lpstr>
      <vt:lpstr>Main Categories</vt:lpstr>
      <vt:lpstr>Motivation</vt:lpstr>
      <vt:lpstr>Neural Networks &amp; Backpropagation</vt:lpstr>
      <vt:lpstr>PowerPoint Presentation</vt:lpstr>
      <vt:lpstr>Schematic of Procedure</vt:lpstr>
      <vt:lpstr>Input (Solar Wind)</vt:lpstr>
      <vt:lpstr>Results – Example</vt:lpstr>
      <vt:lpstr>Results – Example</vt:lpstr>
      <vt:lpstr>Results – Example</vt:lpstr>
      <vt:lpstr>Results – Classification Accuracies</vt:lpstr>
      <vt:lpstr>Results – Comparison to Traditional Methods</vt:lpstr>
      <vt:lpstr>Results – Comparison to Traditional Methods</vt:lpstr>
      <vt:lpstr>Results – Comparison to Traditional Methods</vt:lpstr>
      <vt:lpstr>Back to Overview</vt:lpstr>
      <vt:lpstr>Work in progress …</vt:lpstr>
      <vt:lpstr>Take home Message</vt:lpstr>
      <vt:lpstr>PowerPoint Presentation</vt:lpstr>
      <vt:lpstr>PowerPoint Presentation</vt:lpstr>
      <vt:lpstr>(Main) Types of Machine Learning Problems</vt:lpstr>
      <vt:lpstr>Neural Networks</vt:lpstr>
      <vt:lpstr> A Neural Network Input and Output</vt:lpstr>
      <vt:lpstr>PowerPoint Presentation</vt:lpstr>
      <vt:lpstr>PowerPoint Presentation</vt:lpstr>
      <vt:lpstr>Activation function Examples</vt:lpstr>
      <vt:lpstr>Activation function Examples</vt:lpstr>
      <vt:lpstr>Neural Networks &amp; Backpropagation</vt:lpstr>
      <vt:lpstr>Neural Networks with Images </vt:lpstr>
      <vt:lpstr>Neural Networks with Images – Dog example</vt:lpstr>
      <vt:lpstr>PowerPoint Presentation</vt:lpstr>
      <vt:lpstr>Convolution Neural Network (CNN) Layers</vt:lpstr>
      <vt:lpstr>Example of CNN</vt:lpstr>
      <vt:lpstr>NN vs CNN</vt:lpstr>
      <vt:lpstr>Why normalization is vital?</vt:lpstr>
      <vt:lpstr>Gradient Descent - Training</vt:lpstr>
      <vt:lpstr>Advanced Activation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2021-09-22T13:10:40Z</dcterms:modified>
</cp:coreProperties>
</file>